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1"/>
    <p:sldMasterId id="2147483675" r:id="rId2"/>
  </p:sldMasterIdLst>
  <p:notesMasterIdLst>
    <p:notesMasterId r:id="rId37"/>
  </p:notesMasterIdLst>
  <p:sldIdLst>
    <p:sldId id="278" r:id="rId3"/>
    <p:sldId id="347" r:id="rId4"/>
    <p:sldId id="346" r:id="rId5"/>
    <p:sldId id="302" r:id="rId6"/>
    <p:sldId id="283" r:id="rId7"/>
    <p:sldId id="342" r:id="rId8"/>
    <p:sldId id="343" r:id="rId9"/>
    <p:sldId id="344" r:id="rId10"/>
    <p:sldId id="345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13" r:id="rId26"/>
    <p:sldId id="333" r:id="rId27"/>
    <p:sldId id="300" r:id="rId28"/>
    <p:sldId id="361" r:id="rId29"/>
    <p:sldId id="360" r:id="rId30"/>
    <p:sldId id="306" r:id="rId31"/>
    <p:sldId id="359" r:id="rId32"/>
    <p:sldId id="358" r:id="rId33"/>
    <p:sldId id="357" r:id="rId34"/>
    <p:sldId id="303" r:id="rId35"/>
    <p:sldId id="36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80808"/>
    <a:srgbClr val="FFFFFF"/>
    <a:srgbClr val="FFFF99"/>
    <a:srgbClr val="FF99CC"/>
    <a:srgbClr val="FC4ADA"/>
    <a:srgbClr val="FF3300"/>
    <a:srgbClr val="AD2386"/>
    <a:srgbClr val="00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2" autoAdjust="0"/>
    <p:restoredTop sz="84571" autoAdjust="0"/>
  </p:normalViewPr>
  <p:slideViewPr>
    <p:cSldViewPr>
      <p:cViewPr varScale="1">
        <p:scale>
          <a:sx n="86" d="100"/>
          <a:sy n="86" d="100"/>
        </p:scale>
        <p:origin x="184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8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EADB8B-76C2-47F0-B47B-D67258AB73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26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During the introduction of the conference, Paul </a:t>
            </a:r>
            <a:r>
              <a:rPr lang="en-GB" dirty="0" err="1" smtClean="0"/>
              <a:t>Leadley</a:t>
            </a:r>
            <a:r>
              <a:rPr lang="en-GB" dirty="0" smtClean="0"/>
              <a:t> said there are too few documented instances of scenarios</a:t>
            </a:r>
            <a:r>
              <a:rPr lang="en-GB" baseline="0" dirty="0" smtClean="0"/>
              <a:t> informing policies. He also regretted the lack of </a:t>
            </a:r>
            <a:r>
              <a:rPr lang="en-GB" baseline="0" dirty="0" err="1" smtClean="0"/>
              <a:t>involvment</a:t>
            </a:r>
            <a:r>
              <a:rPr lang="en-GB" baseline="0" dirty="0" smtClean="0"/>
              <a:t> of policy makers in research projects . We have heard it is difficult to engage stakeholders in a </a:t>
            </a:r>
            <a:r>
              <a:rPr lang="en-GB" baseline="0" dirty="0" err="1" smtClean="0"/>
              <a:t>meaningfull</a:t>
            </a:r>
            <a:r>
              <a:rPr lang="en-GB" baseline="0" dirty="0" smtClean="0"/>
              <a:t> dialogue and there are calls by the CBD and the others agencies, encouraging </a:t>
            </a:r>
            <a:r>
              <a:rPr lang="en-GB" baseline="0" dirty="0" err="1" smtClean="0"/>
              <a:t>intitiatives</a:t>
            </a:r>
            <a:r>
              <a:rPr lang="en-GB" baseline="0" dirty="0" smtClean="0"/>
              <a:t> to promote the use of scenarios in decision making. </a:t>
            </a:r>
          </a:p>
          <a:p>
            <a:r>
              <a:rPr lang="en-GB" baseline="0" dirty="0" smtClean="0"/>
              <a:t>Well, here we will tell you how we did precisely that, in the case of the palm oil supply chain in Cameroon.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1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List</a:t>
            </a:r>
            <a:r>
              <a:rPr lang="en-GB" baseline="0" dirty="0" smtClean="0"/>
              <a:t> of the 20 recognized cognitive </a:t>
            </a:r>
            <a:r>
              <a:rPr lang="en-GB" baseline="0" dirty="0" err="1" smtClean="0"/>
              <a:t>biaises</a:t>
            </a:r>
            <a:r>
              <a:rPr lang="en-GB" baseline="0" dirty="0" smtClean="0"/>
              <a:t> that cloud our judgement </a:t>
            </a:r>
          </a:p>
          <a:p>
            <a:r>
              <a:rPr lang="en-GB" baseline="0" dirty="0" smtClean="0"/>
              <a:t>Look at this one </a:t>
            </a:r>
            <a:r>
              <a:rPr lang="en-GB" baseline="0" dirty="0" smtClean="0">
                <a:sym typeface="Wingdings" panose="05000000000000000000" pitchFamily="2" charset="2"/>
              </a:rPr>
              <a:t> the overconfidence = experts are particularly exposed to this </a:t>
            </a:r>
            <a:r>
              <a:rPr lang="en-GB" baseline="0" dirty="0" err="1" smtClean="0">
                <a:sym typeface="Wingdings" panose="05000000000000000000" pitchFamily="2" charset="2"/>
              </a:rPr>
              <a:t>biais</a:t>
            </a:r>
            <a:r>
              <a:rPr lang="en-GB" baseline="0" dirty="0" smtClean="0">
                <a:sym typeface="Wingdings" panose="05000000000000000000" pitchFamily="2" charset="2"/>
              </a:rPr>
              <a:t> . Their expertise </a:t>
            </a:r>
            <a:r>
              <a:rPr lang="en-GB" baseline="0" dirty="0" err="1" smtClean="0">
                <a:sym typeface="Wingdings" panose="05000000000000000000" pitchFamily="2" charset="2"/>
              </a:rPr>
              <a:t>entilte</a:t>
            </a:r>
            <a:r>
              <a:rPr lang="en-GB" baseline="0" dirty="0" smtClean="0">
                <a:sym typeface="Wingdings" panose="05000000000000000000" pitchFamily="2" charset="2"/>
              </a:rPr>
              <a:t> them to their opinion and they are thus more prone to make mistakes.  </a:t>
            </a:r>
          </a:p>
          <a:p>
            <a:r>
              <a:rPr lang="en-GB" baseline="0" dirty="0" smtClean="0">
                <a:sym typeface="Wingdings" panose="05000000000000000000" pitchFamily="2" charset="2"/>
              </a:rPr>
              <a:t>We saw an example of this </a:t>
            </a:r>
            <a:r>
              <a:rPr lang="en-GB" baseline="0" dirty="0" err="1" smtClean="0">
                <a:sym typeface="Wingdings" panose="05000000000000000000" pitchFamily="2" charset="2"/>
              </a:rPr>
              <a:t>yeasterday</a:t>
            </a:r>
            <a:r>
              <a:rPr lang="en-GB" baseline="0" dirty="0" smtClean="0">
                <a:sym typeface="Wingdings" panose="05000000000000000000" pitchFamily="2" charset="2"/>
              </a:rPr>
              <a:t> in a presentation on the mega trends and game changes in Japan in which opinions of experts were much more extreme than those of the laypeople </a:t>
            </a:r>
          </a:p>
          <a:p>
            <a:r>
              <a:rPr lang="en-GB" baseline="0" dirty="0" smtClean="0">
                <a:sym typeface="Wingdings" panose="05000000000000000000" pitchFamily="2" charset="2"/>
              </a:rPr>
              <a:t>The </a:t>
            </a:r>
            <a:r>
              <a:rPr lang="en-GB" baseline="0" dirty="0" err="1" smtClean="0">
                <a:sym typeface="Wingdings" panose="05000000000000000000" pitchFamily="2" charset="2"/>
              </a:rPr>
              <a:t>tradtionnal</a:t>
            </a:r>
            <a:r>
              <a:rPr lang="en-GB" baseline="0" dirty="0" smtClean="0">
                <a:sym typeface="Wingdings" panose="05000000000000000000" pitchFamily="2" charset="2"/>
              </a:rPr>
              <a:t> response to this </a:t>
            </a:r>
            <a:r>
              <a:rPr lang="en-GB" baseline="0" dirty="0" err="1" smtClean="0">
                <a:sym typeface="Wingdings" panose="05000000000000000000" pitchFamily="2" charset="2"/>
              </a:rPr>
              <a:t>biais</a:t>
            </a:r>
            <a:r>
              <a:rPr lang="en-GB" baseline="0" dirty="0" smtClean="0">
                <a:sym typeface="Wingdings" panose="05000000000000000000" pitchFamily="2" charset="2"/>
              </a:rPr>
              <a:t> is to confront experts however this fails because </a:t>
            </a:r>
            <a:r>
              <a:rPr lang="en-GB" baseline="0" dirty="0" err="1" smtClean="0">
                <a:sym typeface="Wingdings" panose="05000000000000000000" pitchFamily="2" charset="2"/>
              </a:rPr>
              <a:t>rethorics</a:t>
            </a:r>
            <a:r>
              <a:rPr lang="en-GB" baseline="0" dirty="0" smtClean="0">
                <a:sym typeface="Wingdings" panose="05000000000000000000" pitchFamily="2" charset="2"/>
              </a:rPr>
              <a:t> takes over and instead of talking of the topic it can become a battle of will or ego. </a:t>
            </a:r>
          </a:p>
          <a:p>
            <a:r>
              <a:rPr lang="en-US" dirty="0" smtClean="0"/>
              <a:t> </a:t>
            </a:r>
          </a:p>
          <a:p>
            <a:r>
              <a:rPr lang="en-GB" dirty="0" smtClean="0"/>
              <a:t>A more constructive approach is to let them consider the</a:t>
            </a:r>
            <a:r>
              <a:rPr lang="en-GB" baseline="0" dirty="0" smtClean="0"/>
              <a:t> complexity of the system they are talking about . </a:t>
            </a:r>
            <a:r>
              <a:rPr lang="en-US" dirty="0" smtClean="0"/>
              <a:t>To overcome this </a:t>
            </a:r>
            <a:r>
              <a:rPr lang="en-US" dirty="0" err="1" smtClean="0"/>
              <a:t>biais</a:t>
            </a:r>
            <a:r>
              <a:rPr lang="en-US" dirty="0" smtClean="0"/>
              <a:t> the experts need to be confronted to the </a:t>
            </a:r>
            <a:r>
              <a:rPr lang="en-US" dirty="0" err="1" smtClean="0"/>
              <a:t>complixity</a:t>
            </a:r>
            <a:r>
              <a:rPr lang="en-US" dirty="0" smtClean="0"/>
              <a:t> of the system they deal with., </a:t>
            </a:r>
            <a:r>
              <a:rPr lang="en-GB" baseline="0" dirty="0" smtClean="0"/>
              <a:t>Psychologists have </a:t>
            </a:r>
            <a:r>
              <a:rPr lang="en-GB" baseline="0" dirty="0" err="1" smtClean="0"/>
              <a:t>shon</a:t>
            </a:r>
            <a:r>
              <a:rPr lang="en-GB" baseline="0" dirty="0" smtClean="0"/>
              <a:t> that this confrontation shatters their illusion of understanding and therefore reduces that </a:t>
            </a:r>
            <a:r>
              <a:rPr lang="en-GB" baseline="0" dirty="0" err="1" smtClean="0"/>
              <a:t>biais</a:t>
            </a:r>
            <a:r>
              <a:rPr lang="en-GB" baseline="0" dirty="0" smtClean="0"/>
              <a:t> of overconfidence.</a:t>
            </a:r>
          </a:p>
          <a:p>
            <a:r>
              <a:rPr lang="en-GB" baseline="0" dirty="0" smtClean="0"/>
              <a:t>And this is a first step towards a more </a:t>
            </a:r>
            <a:r>
              <a:rPr lang="en-GB" baseline="0" dirty="0" err="1" smtClean="0"/>
              <a:t>construcctive</a:t>
            </a:r>
            <a:r>
              <a:rPr lang="en-GB" baseline="0" dirty="0" smtClean="0"/>
              <a:t> dialogue and creation of new innovative solutions.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the objective of construction of a more </a:t>
            </a:r>
            <a:r>
              <a:rPr lang="en-GB" baseline="0" dirty="0" err="1" smtClean="0"/>
              <a:t>constru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tive</a:t>
            </a:r>
            <a:r>
              <a:rPr lang="en-GB" baseline="0" dirty="0" smtClean="0"/>
              <a:t> dialogue = key </a:t>
            </a:r>
            <a:r>
              <a:rPr lang="en-GB" baseline="0" dirty="0" err="1" smtClean="0"/>
              <a:t>obj</a:t>
            </a:r>
            <a:r>
              <a:rPr lang="en-GB" baseline="0" dirty="0" smtClean="0"/>
              <a:t> of our approach. </a:t>
            </a:r>
            <a:r>
              <a:rPr lang="en-GB" baseline="0" dirty="0" err="1" smtClean="0"/>
              <a:t>Tha</a:t>
            </a:r>
            <a:r>
              <a:rPr lang="en-GB" baseline="0" dirty="0" smtClean="0"/>
              <a:t> tis what we tried to do to deal with the issues the palm oil supply chain is facing in Cameroon.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1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Muyuka</a:t>
            </a:r>
            <a:r>
              <a:rPr lang="en-US" dirty="0" smtClean="0"/>
              <a:t>, 14-08-15 © Eglantine Fauvelle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C64B2-8A54-CC43-98DA-605369A833C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66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game</a:t>
            </a:r>
            <a:r>
              <a:rPr lang="fr-FR" dirty="0" smtClean="0"/>
              <a:t> session, the </a:t>
            </a:r>
            <a:r>
              <a:rPr lang="fr-FR" dirty="0" err="1" smtClean="0"/>
              <a:t>diff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emlbodied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diff</a:t>
            </a:r>
            <a:r>
              <a:rPr lang="fr-FR" baseline="0" dirty="0" smtClean="0"/>
              <a:t> rente </a:t>
            </a:r>
            <a:r>
              <a:rPr lang="fr-FR" baseline="0" dirty="0" err="1" smtClean="0"/>
              <a:t>representatives</a:t>
            </a:r>
            <a:r>
              <a:rPr lang="fr-FR" baseline="0" dirty="0" smtClean="0"/>
              <a:t> of palm </a:t>
            </a:r>
            <a:r>
              <a:rPr lang="fr-FR" baseline="0" dirty="0" err="1" smtClean="0"/>
              <a:t>oil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and by </a:t>
            </a:r>
            <a:r>
              <a:rPr lang="fr-FR" baseline="0" dirty="0" err="1" smtClean="0"/>
              <a:t>policy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makers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committee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regulation</a:t>
            </a:r>
            <a:r>
              <a:rPr lang="fr-FR" baseline="0" dirty="0" smtClean="0"/>
              <a:t> for palm </a:t>
            </a:r>
            <a:r>
              <a:rPr lang="fr-FR" baseline="0" dirty="0" err="1" smtClean="0"/>
              <a:t>oil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representative</a:t>
            </a:r>
            <a:r>
              <a:rPr lang="fr-FR" baseline="0" dirty="0" smtClean="0"/>
              <a:t> of min of </a:t>
            </a:r>
            <a:r>
              <a:rPr lang="fr-FR" baseline="0" dirty="0" err="1" smtClean="0"/>
              <a:t>trade</a:t>
            </a:r>
            <a:r>
              <a:rPr lang="fr-FR" baseline="0" dirty="0" smtClean="0"/>
              <a:t> agriculture and finance </a:t>
            </a:r>
            <a:r>
              <a:rPr lang="fr-FR" baseline="0" dirty="0" err="1" smtClean="0"/>
              <a:t>playing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role</a:t>
            </a:r>
            <a:r>
              <a:rPr lang="fr-FR" baseline="0" dirty="0" smtClean="0"/>
              <a:t> of palm </a:t>
            </a:r>
            <a:r>
              <a:rPr lang="fr-FR" baseline="0" dirty="0" err="1" smtClean="0"/>
              <a:t>oil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holderrs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queiing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deliver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fruits to artisanal </a:t>
            </a:r>
            <a:r>
              <a:rPr lang="fr-FR" baseline="0" dirty="0" err="1" smtClean="0"/>
              <a:t>mills</a:t>
            </a:r>
            <a:r>
              <a:rPr lang="fr-FR" baseline="0" dirty="0" smtClean="0"/>
              <a:t>.  Forcing people to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strategies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wioth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aims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considering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domain</a:t>
            </a:r>
            <a:r>
              <a:rPr lang="fr-FR" baseline="0" dirty="0" smtClean="0"/>
              <a:t> of expertise 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contriubute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individual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broadening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socpes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above</a:t>
            </a:r>
            <a:r>
              <a:rPr lang="fr-FR" baseline="0" dirty="0" smtClean="0"/>
              <a:t> all a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towards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innovative</a:t>
            </a:r>
            <a:r>
              <a:rPr lang="fr-FR" baseline="0" dirty="0" smtClean="0"/>
              <a:t> solution.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69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entire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conductive</a:t>
            </a:r>
            <a:r>
              <a:rPr lang="fr-FR" dirty="0" smtClean="0"/>
              <a:t> to discussion 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negociation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game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debriefing</a:t>
            </a:r>
            <a:r>
              <a:rPr lang="fr-FR" baseline="0" dirty="0" smtClean="0"/>
              <a:t>. In real life,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stakeholders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supply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hin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confronted</a:t>
            </a:r>
            <a:r>
              <a:rPr lang="fr-FR" baseline="0" dirty="0" smtClean="0"/>
              <a:t> to a </a:t>
            </a:r>
            <a:r>
              <a:rPr lang="fr-FR" baseline="0" dirty="0" err="1" smtClean="0"/>
              <a:t>problem,organizing</a:t>
            </a:r>
            <a:r>
              <a:rPr lang="fr-FR" baseline="0" dirty="0" smtClean="0"/>
              <a:t> workshops, </a:t>
            </a:r>
            <a:r>
              <a:rPr lang="fr-FR" baseline="0" dirty="0" err="1" smtClean="0"/>
              <a:t>seting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agendq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how solutions are </a:t>
            </a:r>
            <a:r>
              <a:rPr lang="fr-FR" baseline="0" dirty="0" err="1" smtClean="0"/>
              <a:t>sought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game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exactly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mimicns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processes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promptiong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players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share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perceptions and </a:t>
            </a:r>
            <a:r>
              <a:rPr lang="fr-FR" baseline="0" dirty="0" err="1" smtClean="0"/>
              <a:t>think</a:t>
            </a:r>
            <a:r>
              <a:rPr lang="fr-FR" baseline="0" dirty="0" smtClean="0"/>
              <a:t> out of the box </a:t>
            </a:r>
            <a:r>
              <a:rPr lang="fr-FR" baseline="0" dirty="0" err="1" smtClean="0"/>
              <a:t>looking</a:t>
            </a:r>
            <a:r>
              <a:rPr lang="fr-FR" baseline="0" dirty="0" smtClean="0"/>
              <a:t> for alternatives, in a </a:t>
            </a:r>
            <a:r>
              <a:rPr lang="fr-FR" baseline="0" dirty="0" err="1" smtClean="0"/>
              <a:t>safe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environment</a:t>
            </a:r>
            <a:r>
              <a:rPr lang="fr-FR" baseline="0" dirty="0" smtClean="0"/>
              <a:t>. It 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requires</a:t>
            </a:r>
            <a:r>
              <a:rPr lang="fr-FR" baseline="0" dirty="0" smtClean="0"/>
              <a:t> setting a time frame (Five minutes!) and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soft </a:t>
            </a:r>
            <a:r>
              <a:rPr lang="fr-FR" baseline="0" dirty="0" err="1" smtClean="0"/>
              <a:t>skills</a:t>
            </a:r>
            <a:r>
              <a:rPr lang="fr-FR" baseline="0" dirty="0" smtClean="0"/>
              <a:t> of facilitation.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15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During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game</a:t>
            </a:r>
            <a:r>
              <a:rPr lang="fr-FR" baseline="0" dirty="0" smtClean="0"/>
              <a:t> session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monitor and record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indicateors</a:t>
            </a:r>
            <a:r>
              <a:rPr lang="fr-FR" baseline="0" dirty="0" smtClean="0"/>
              <a:t> : 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Flows</a:t>
            </a:r>
            <a:r>
              <a:rPr lang="fr-FR" baseline="0" dirty="0" smtClean="0"/>
              <a:t> of cash and </a:t>
            </a:r>
            <a:r>
              <a:rPr lang="fr-FR" baseline="0" dirty="0" err="1" smtClean="0"/>
              <a:t>products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across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supp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document  (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notes,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videos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consent) the interaction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players</a:t>
            </a:r>
            <a:r>
              <a:rPr lang="fr-FR" baseline="0" dirty="0" smtClean="0"/>
              <a:t> , discussions,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conflicts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emerge</a:t>
            </a:r>
            <a:r>
              <a:rPr lang="fr-FR" baseline="0" dirty="0" smtClean="0"/>
              <a:t> and how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solved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 alliances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>
                <a:sym typeface="Wingdings" panose="05000000000000000000" pitchFamily="2" charset="2"/>
              </a:rPr>
              <a:t> </a:t>
            </a:r>
            <a:r>
              <a:rPr lang="fr-FR" baseline="0" dirty="0" err="1" smtClean="0">
                <a:sym typeface="Wingdings" panose="05000000000000000000" pitchFamily="2" charset="2"/>
              </a:rPr>
              <a:t>generate</a:t>
            </a:r>
            <a:r>
              <a:rPr lang="fr-FR" baseline="0" dirty="0" smtClean="0">
                <a:sym typeface="Wingdings" panose="05000000000000000000" pitchFamily="2" charset="2"/>
              </a:rPr>
              <a:t> a data set, </a:t>
            </a:r>
            <a:r>
              <a:rPr lang="fr-FR" baseline="0" dirty="0" err="1" smtClean="0">
                <a:sym typeface="Wingdings" panose="05000000000000000000" pitchFamily="2" charset="2"/>
              </a:rPr>
              <a:t>which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is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akin</a:t>
            </a:r>
            <a:r>
              <a:rPr lang="fr-FR" baseline="0" dirty="0" smtClean="0">
                <a:sym typeface="Wingdings" panose="05000000000000000000" pitchFamily="2" charset="2"/>
              </a:rPr>
              <a:t> to </a:t>
            </a:r>
            <a:r>
              <a:rPr lang="fr-FR" baseline="0" dirty="0" err="1" smtClean="0">
                <a:sym typeface="Wingdings" panose="05000000000000000000" pitchFamily="2" charset="2"/>
              </a:rPr>
              <a:t>sociological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surveys</a:t>
            </a:r>
            <a:r>
              <a:rPr lang="fr-FR" baseline="0" dirty="0" smtClean="0">
                <a:sym typeface="Wingdings" panose="05000000000000000000" pitchFamily="2" charset="2"/>
              </a:rPr>
              <a:t> but </a:t>
            </a:r>
            <a:r>
              <a:rPr lang="fr-FR" baseline="0" dirty="0" err="1" smtClean="0">
                <a:sym typeface="Wingdings" panose="05000000000000000000" pitchFamily="2" charset="2"/>
              </a:rPr>
              <a:t>with</a:t>
            </a:r>
            <a:r>
              <a:rPr lang="fr-FR" baseline="0" dirty="0" smtClean="0">
                <a:sym typeface="Wingdings" panose="05000000000000000000" pitchFamily="2" charset="2"/>
              </a:rPr>
              <a:t> the </a:t>
            </a:r>
            <a:r>
              <a:rPr lang="fr-FR" baseline="0" dirty="0" err="1" smtClean="0">
                <a:sym typeface="Wingdings" panose="05000000000000000000" pitchFamily="2" charset="2"/>
              </a:rPr>
              <a:t>difference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that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we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immedialty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refer</a:t>
            </a:r>
            <a:r>
              <a:rPr lang="fr-FR" baseline="0" dirty="0" smtClean="0">
                <a:sym typeface="Wingdings" panose="05000000000000000000" pitchFamily="2" charset="2"/>
              </a:rPr>
              <a:t> to </a:t>
            </a:r>
            <a:r>
              <a:rPr lang="fr-FR" baseline="0" dirty="0" err="1" smtClean="0">
                <a:sym typeface="Wingdings" panose="05000000000000000000" pitchFamily="2" charset="2"/>
              </a:rPr>
              <a:t>them</a:t>
            </a:r>
            <a:r>
              <a:rPr lang="fr-FR" baseline="0" dirty="0" smtClean="0">
                <a:sym typeface="Wingdings" panose="05000000000000000000" pitchFamily="2" charset="2"/>
              </a:rPr>
              <a:t> and </a:t>
            </a:r>
            <a:r>
              <a:rPr lang="fr-FR" baseline="0" dirty="0" err="1" smtClean="0">
                <a:sym typeface="Wingdings" panose="05000000000000000000" pitchFamily="2" charset="2"/>
              </a:rPr>
              <a:t>it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thus</a:t>
            </a:r>
            <a:r>
              <a:rPr lang="fr-FR" baseline="0" dirty="0" smtClean="0">
                <a:sym typeface="Wingdings" panose="05000000000000000000" pitchFamily="2" charset="2"/>
              </a:rPr>
              <a:t> serves as support for discussions. </a:t>
            </a:r>
          </a:p>
          <a:p>
            <a:pPr marL="171450" indent="-171450">
              <a:buFontTx/>
              <a:buChar char="-"/>
            </a:pPr>
            <a:endParaRPr lang="fr-FR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9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>
                <a:sym typeface="Wingdings" panose="05000000000000000000" pitchFamily="2" charset="2"/>
              </a:rPr>
              <a:t>But more </a:t>
            </a:r>
            <a:r>
              <a:rPr lang="fr-FR" baseline="0" dirty="0" err="1" smtClean="0">
                <a:sym typeface="Wingdings" panose="05000000000000000000" pitchFamily="2" charset="2"/>
              </a:rPr>
              <a:t>importantly</a:t>
            </a:r>
            <a:r>
              <a:rPr lang="fr-FR" baseline="0" dirty="0" smtClean="0">
                <a:sym typeface="Wingdings" panose="05000000000000000000" pitchFamily="2" charset="2"/>
              </a:rPr>
              <a:t> a </a:t>
            </a:r>
            <a:r>
              <a:rPr lang="fr-FR" baseline="0" dirty="0" err="1" smtClean="0">
                <a:sym typeface="Wingdings" panose="05000000000000000000" pitchFamily="2" charset="2"/>
              </a:rPr>
              <a:t>game</a:t>
            </a:r>
            <a:r>
              <a:rPr lang="fr-FR" baseline="0" dirty="0" smtClean="0">
                <a:sym typeface="Wingdings" panose="05000000000000000000" pitchFamily="2" charset="2"/>
              </a:rPr>
              <a:t> session </a:t>
            </a:r>
            <a:r>
              <a:rPr lang="fr-FR" baseline="0" dirty="0" err="1" smtClean="0">
                <a:sym typeface="Wingdings" panose="05000000000000000000" pitchFamily="2" charset="2"/>
              </a:rPr>
              <a:t>is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immediately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followed</a:t>
            </a:r>
            <a:r>
              <a:rPr lang="fr-FR" baseline="0" dirty="0" smtClean="0">
                <a:sym typeface="Wingdings" panose="05000000000000000000" pitchFamily="2" charset="2"/>
              </a:rPr>
              <a:t> by a </a:t>
            </a:r>
            <a:r>
              <a:rPr lang="fr-FR" baseline="0" dirty="0" err="1" smtClean="0">
                <a:sym typeface="Wingdings" panose="05000000000000000000" pitchFamily="2" charset="2"/>
              </a:rPr>
              <a:t>debriefing</a:t>
            </a:r>
            <a:r>
              <a:rPr lang="fr-FR" baseline="0" dirty="0" smtClean="0">
                <a:sym typeface="Wingdings" panose="05000000000000000000" pitchFamily="2" charset="2"/>
              </a:rPr>
              <a:t> and if </a:t>
            </a:r>
            <a:r>
              <a:rPr lang="fr-FR" baseline="0" dirty="0" err="1" smtClean="0">
                <a:sym typeface="Wingdings" panose="05000000000000000000" pitchFamily="2" charset="2"/>
              </a:rPr>
              <a:t>individual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learning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may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happen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during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game</a:t>
            </a:r>
            <a:r>
              <a:rPr lang="fr-FR" baseline="0" dirty="0" smtClean="0">
                <a:sym typeface="Wingdings" panose="05000000000000000000" pitchFamily="2" charset="2"/>
              </a:rPr>
              <a:t> session, collective </a:t>
            </a:r>
            <a:r>
              <a:rPr lang="fr-FR" baseline="0" dirty="0" err="1" smtClean="0">
                <a:sym typeface="Wingdings" panose="05000000000000000000" pitchFamily="2" charset="2"/>
              </a:rPr>
              <a:t>learning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happens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during</a:t>
            </a:r>
            <a:r>
              <a:rPr lang="fr-FR" baseline="0" dirty="0" smtClean="0">
                <a:sym typeface="Wingdings" panose="05000000000000000000" pitchFamily="2" charset="2"/>
              </a:rPr>
              <a:t> the </a:t>
            </a:r>
            <a:r>
              <a:rPr lang="fr-FR" baseline="0" dirty="0" err="1" smtClean="0">
                <a:sym typeface="Wingdings" panose="05000000000000000000" pitchFamily="2" charset="2"/>
              </a:rPr>
              <a:t>debriefing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pahse</a:t>
            </a:r>
            <a:r>
              <a:rPr lang="fr-FR" baseline="0" dirty="0" smtClean="0">
                <a:sym typeface="Wingdings" panose="05000000000000000000" pitchFamily="2" charset="2"/>
              </a:rPr>
              <a:t> (the </a:t>
            </a:r>
            <a:r>
              <a:rPr lang="fr-FR" baseline="0" dirty="0" err="1" smtClean="0">
                <a:sym typeface="Wingdings" panose="05000000000000000000" pitchFamily="2" charset="2"/>
              </a:rPr>
              <a:t>research</a:t>
            </a:r>
            <a:r>
              <a:rPr lang="fr-FR" baseline="0" dirty="0" smtClean="0">
                <a:sym typeface="Wingdings" panose="05000000000000000000" pitchFamily="2" charset="2"/>
              </a:rPr>
              <a:t> team and </a:t>
            </a:r>
            <a:r>
              <a:rPr lang="fr-FR" baseline="0" dirty="0" err="1" smtClean="0">
                <a:sym typeface="Wingdings" panose="05000000000000000000" pitchFamily="2" charset="2"/>
              </a:rPr>
              <a:t>stakeholders</a:t>
            </a:r>
            <a:r>
              <a:rPr lang="fr-FR" baseline="0" dirty="0" smtClean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>
                <a:sym typeface="Wingdings" panose="05000000000000000000" pitchFamily="2" charset="2"/>
              </a:rPr>
              <a:t>During</a:t>
            </a:r>
            <a:r>
              <a:rPr lang="fr-FR" baseline="0" dirty="0" smtClean="0">
                <a:sym typeface="Wingdings" panose="05000000000000000000" pitchFamily="2" charset="2"/>
              </a:rPr>
              <a:t> the </a:t>
            </a:r>
            <a:r>
              <a:rPr lang="fr-FR" baseline="0" dirty="0" err="1" smtClean="0">
                <a:sym typeface="Wingdings" panose="05000000000000000000" pitchFamily="2" charset="2"/>
              </a:rPr>
              <a:t>game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you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have </a:t>
            </a:r>
            <a:r>
              <a:rPr lang="fr-FR" baseline="0" dirty="0" err="1" smtClean="0">
                <a:sym typeface="Wingdings" panose="05000000000000000000" pitchFamily="2" charset="2"/>
              </a:rPr>
              <a:t>individual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learning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>
                <a:sym typeface="Wingdings" panose="05000000000000000000" pitchFamily="2" charset="2"/>
              </a:rPr>
              <a:t>We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talk about the </a:t>
            </a:r>
            <a:r>
              <a:rPr lang="fr-FR" baseline="0" dirty="0" err="1" smtClean="0">
                <a:sym typeface="Wingdings" panose="05000000000000000000" pitchFamily="2" charset="2"/>
              </a:rPr>
              <a:t>sterategies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they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dvpe</a:t>
            </a:r>
            <a:r>
              <a:rPr lang="fr-FR" baseline="0" dirty="0" smtClean="0">
                <a:sym typeface="Wingdings" panose="05000000000000000000" pitchFamily="2" charset="2"/>
              </a:rPr>
              <a:t>, the </a:t>
            </a:r>
            <a:r>
              <a:rPr lang="fr-FR" baseline="0" dirty="0" err="1" smtClean="0">
                <a:sym typeface="Wingdings" panose="05000000000000000000" pitchFamily="2" charset="2"/>
              </a:rPr>
              <a:t>success</a:t>
            </a:r>
            <a:r>
              <a:rPr lang="fr-FR" baseline="0" dirty="0" smtClean="0">
                <a:sym typeface="Wingdings" panose="05000000000000000000" pitchFamily="2" charset="2"/>
              </a:rPr>
              <a:t> and </a:t>
            </a:r>
            <a:r>
              <a:rPr lang="fr-FR" baseline="0" dirty="0" err="1" smtClean="0">
                <a:sym typeface="Wingdings" panose="05000000000000000000" pitchFamily="2" charset="2"/>
              </a:rPr>
              <a:t>failures</a:t>
            </a:r>
            <a:r>
              <a:rPr lang="fr-FR" baseline="0" dirty="0" smtClean="0">
                <a:sym typeface="Wingdings" panose="05000000000000000000" pitchFamily="2" charset="2"/>
              </a:rPr>
              <a:t> and </a:t>
            </a:r>
            <a:r>
              <a:rPr lang="fr-FR" baseline="0" dirty="0" err="1" smtClean="0">
                <a:sym typeface="Wingdings" panose="05000000000000000000" pitchFamily="2" charset="2"/>
              </a:rPr>
              <a:t>their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reasons</a:t>
            </a:r>
            <a:r>
              <a:rPr lang="fr-FR" baseline="0" dirty="0" smtClean="0">
                <a:sym typeface="Wingdings" panose="05000000000000000000" pitchFamily="2" charset="2"/>
              </a:rPr>
              <a:t>. </a:t>
            </a:r>
            <a:r>
              <a:rPr lang="fr-FR" baseline="0" dirty="0" err="1" smtClean="0">
                <a:sym typeface="Wingdings" panose="05000000000000000000" pitchFamily="2" charset="2"/>
              </a:rPr>
              <a:t>We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talk about the </a:t>
            </a:r>
            <a:r>
              <a:rPr lang="fr-FR" baseline="0" dirty="0" err="1" smtClean="0">
                <a:sym typeface="Wingdings" panose="05000000000000000000" pitchFamily="2" charset="2"/>
              </a:rPr>
              <a:t>outcomes</a:t>
            </a:r>
            <a:r>
              <a:rPr lang="fr-FR" baseline="0" dirty="0" smtClean="0">
                <a:sym typeface="Wingdings" panose="05000000000000000000" pitchFamily="2" charset="2"/>
              </a:rPr>
              <a:t> and </a:t>
            </a:r>
            <a:r>
              <a:rPr lang="fr-FR" baseline="0" dirty="0" err="1" smtClean="0">
                <a:sym typeface="Wingdings" panose="05000000000000000000" pitchFamily="2" charset="2"/>
              </a:rPr>
              <a:t>lessons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learnt</a:t>
            </a:r>
            <a:r>
              <a:rPr lang="fr-FR" baseline="0" dirty="0" smtClean="0">
                <a:sym typeface="Wingdings" panose="05000000000000000000" pitchFamily="2" charset="2"/>
              </a:rPr>
              <a:t>, compare the </a:t>
            </a:r>
            <a:r>
              <a:rPr lang="fr-FR" baseline="0" dirty="0" err="1" smtClean="0">
                <a:sym typeface="Wingdings" panose="05000000000000000000" pitchFamily="2" charset="2"/>
              </a:rPr>
              <a:t>behaviour</a:t>
            </a:r>
            <a:r>
              <a:rPr lang="fr-FR" baseline="0" dirty="0" smtClean="0">
                <a:sym typeface="Wingdings" panose="05000000000000000000" pitchFamily="2" charset="2"/>
              </a:rPr>
              <a:t> of the model to </a:t>
            </a:r>
            <a:r>
              <a:rPr lang="fr-FR" baseline="0" dirty="0" err="1" smtClean="0">
                <a:sym typeface="Wingdings" panose="05000000000000000000" pitchFamily="2" charset="2"/>
              </a:rPr>
              <a:t>what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they</a:t>
            </a:r>
            <a:r>
              <a:rPr lang="fr-FR" baseline="0" dirty="0" smtClean="0">
                <a:sym typeface="Wingdings" panose="05000000000000000000" pitchFamily="2" charset="2"/>
              </a:rPr>
              <a:t> know of the real system and </a:t>
            </a:r>
            <a:r>
              <a:rPr lang="fr-FR" baseline="0" dirty="0" err="1" smtClean="0">
                <a:sym typeface="Wingdings" panose="05000000000000000000" pitchFamily="2" charset="2"/>
              </a:rPr>
              <a:t>this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acts</a:t>
            </a:r>
            <a:r>
              <a:rPr lang="fr-FR" baseline="0" dirty="0" smtClean="0">
                <a:sym typeface="Wingdings" panose="05000000000000000000" pitchFamily="2" charset="2"/>
              </a:rPr>
              <a:t> as a social validation. Or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be</a:t>
            </a:r>
            <a:r>
              <a:rPr lang="fr-FR" baseline="0" dirty="0" smtClean="0">
                <a:sym typeface="Wingdings" panose="05000000000000000000" pitchFamily="2" charset="2"/>
              </a:rPr>
              <a:t> the </a:t>
            </a:r>
            <a:r>
              <a:rPr lang="fr-FR" baseline="0" dirty="0" err="1" smtClean="0">
                <a:sym typeface="Wingdings" panose="05000000000000000000" pitchFamily="2" charset="2"/>
              </a:rPr>
              <a:t>oppr</a:t>
            </a:r>
            <a:r>
              <a:rPr lang="fr-FR" baseline="0" dirty="0" smtClean="0">
                <a:sym typeface="Wingdings" panose="05000000000000000000" pitchFamily="2" charset="2"/>
              </a:rPr>
              <a:t> to </a:t>
            </a:r>
            <a:r>
              <a:rPr lang="fr-FR" baseline="0" dirty="0" err="1" smtClean="0">
                <a:sym typeface="Wingdings" panose="05000000000000000000" pitchFamily="2" charset="2"/>
              </a:rPr>
              <a:t>revise</a:t>
            </a:r>
            <a:r>
              <a:rPr lang="fr-FR" baseline="0" dirty="0" smtClean="0">
                <a:sym typeface="Wingdings" panose="05000000000000000000" pitchFamily="2" charset="2"/>
              </a:rPr>
              <a:t> the model and </a:t>
            </a:r>
            <a:r>
              <a:rPr lang="fr-FR" baseline="0" dirty="0" err="1" smtClean="0">
                <a:sym typeface="Wingdings" panose="05000000000000000000" pitchFamily="2" charset="2"/>
              </a:rPr>
              <a:t>refine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it</a:t>
            </a:r>
            <a:r>
              <a:rPr lang="fr-FR" baseline="0" dirty="0" smtClean="0">
                <a:sym typeface="Wingdings" panose="05000000000000000000" pitchFamily="2" charset="2"/>
              </a:rPr>
              <a:t>. This </a:t>
            </a:r>
            <a:r>
              <a:rPr lang="fr-FR" baseline="0" dirty="0" err="1" smtClean="0">
                <a:sym typeface="Wingdings" panose="05000000000000000000" pitchFamily="2" charset="2"/>
              </a:rPr>
              <a:t>is</a:t>
            </a:r>
            <a:r>
              <a:rPr lang="fr-FR" baseline="0" dirty="0" smtClean="0">
                <a:sym typeface="Wingdings" panose="05000000000000000000" pitchFamily="2" charset="2"/>
              </a:rPr>
              <a:t> the </a:t>
            </a:r>
            <a:r>
              <a:rPr lang="fr-FR" baseline="0" dirty="0" err="1" smtClean="0">
                <a:sym typeface="Wingdings" panose="05000000000000000000" pitchFamily="2" charset="2"/>
              </a:rPr>
              <a:t>moiment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when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everybody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gets</a:t>
            </a:r>
            <a:r>
              <a:rPr lang="fr-FR" baseline="0" dirty="0" smtClean="0">
                <a:sym typeface="Wingdings" panose="05000000000000000000" pitchFamily="2" charset="2"/>
              </a:rPr>
              <a:t> feedbacks and </a:t>
            </a:r>
            <a:r>
              <a:rPr lang="fr-FR" baseline="0" dirty="0" err="1" smtClean="0">
                <a:sym typeface="Wingdings" panose="05000000000000000000" pitchFamily="2" charset="2"/>
              </a:rPr>
              <a:t>learns</a:t>
            </a:r>
            <a:r>
              <a:rPr lang="fr-FR" baseline="0" dirty="0" smtClean="0">
                <a:sym typeface="Wingdings" panose="05000000000000000000" pitchFamily="2" charset="2"/>
              </a:rPr>
              <a:t>.</a:t>
            </a:r>
          </a:p>
          <a:p>
            <a:pPr marL="171450" indent="-171450">
              <a:buFontTx/>
              <a:buChar char="-"/>
            </a:pPr>
            <a:endParaRPr lang="fr-FR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fr-FR" baseline="0" dirty="0" smtClean="0">
                <a:sym typeface="Wingdings" panose="05000000000000000000" pitchFamily="2" charset="2"/>
              </a:rPr>
              <a:t>As a </a:t>
            </a:r>
            <a:r>
              <a:rPr lang="fr-FR" baseline="0" dirty="0" err="1" smtClean="0">
                <a:sym typeface="Wingdings" panose="05000000000000000000" pitchFamily="2" charset="2"/>
              </a:rPr>
              <a:t>side</a:t>
            </a:r>
            <a:r>
              <a:rPr lang="fr-FR" baseline="0" dirty="0" smtClean="0">
                <a:sym typeface="Wingdings" panose="05000000000000000000" pitchFamily="2" charset="2"/>
              </a:rPr>
              <a:t> note¨: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5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projet OPAL financé par la coopération suisse,</a:t>
            </a:r>
            <a:r>
              <a:rPr lang="fr-FR" baseline="0" dirty="0" smtClean="0"/>
              <a:t> </a:t>
            </a:r>
            <a:r>
              <a:rPr lang="fr-FR" dirty="0" smtClean="0"/>
              <a:t>en </a:t>
            </a:r>
            <a:r>
              <a:rPr lang="fr-FR" dirty="0" err="1" smtClean="0"/>
              <a:t>collab</a:t>
            </a:r>
            <a:r>
              <a:rPr lang="fr-FR" dirty="0" smtClean="0"/>
              <a:t> avec </a:t>
            </a:r>
            <a:r>
              <a:rPr lang="fr-FR" dirty="0" err="1" smtClean="0"/>
              <a:t>cirad</a:t>
            </a:r>
            <a:r>
              <a:rPr lang="fr-FR" dirty="0" smtClean="0"/>
              <a:t> et </a:t>
            </a:r>
            <a:r>
              <a:rPr lang="fr-FR" dirty="0" err="1" smtClean="0"/>
              <a:t>eth</a:t>
            </a:r>
            <a:r>
              <a:rPr lang="fr-FR" dirty="0" smtClean="0"/>
              <a:t>, cherche a comprendre le impacts</a:t>
            </a:r>
            <a:r>
              <a:rPr lang="fr-FR" baseline="0" dirty="0" smtClean="0"/>
              <a:t> du développement de l’huile de palme dans trois pays Colombie, Cameroun et Indonésie, où les enjeux sont radicalement différents. Et de travailler à l’élaboration de scénarios / </a:t>
            </a:r>
            <a:r>
              <a:rPr lang="fr-FR" baseline="0" dirty="0" err="1" smtClean="0"/>
              <a:t>exploreer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diférents</a:t>
            </a:r>
            <a:r>
              <a:rPr lang="fr-FR" baseline="0" dirty="0" smtClean="0"/>
              <a:t> futurs possible de </a:t>
            </a:r>
            <a:r>
              <a:rPr lang="fr-FR" baseline="0" dirty="0" err="1" smtClean="0"/>
              <a:t>dévlpt</a:t>
            </a:r>
            <a:r>
              <a:rPr lang="fr-FR" baseline="0" dirty="0" smtClean="0"/>
              <a:t> de la filière dans 3 pays de </a:t>
            </a:r>
            <a:r>
              <a:rPr lang="fr-FR" baseline="0" dirty="0" err="1" smtClean="0"/>
              <a:t>prod</a:t>
            </a:r>
            <a:endParaRPr lang="fr-FR" baseline="0" dirty="0" smtClean="0"/>
          </a:p>
          <a:p>
            <a:r>
              <a:rPr lang="fr-FR" i="1" baseline="0" dirty="0" smtClean="0"/>
              <a:t>Ici nous allons vs présenter le w réalisé au </a:t>
            </a:r>
            <a:r>
              <a:rPr lang="fr-FR" i="1" baseline="0" dirty="0" err="1" smtClean="0"/>
              <a:t>cameroun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1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err="1" smtClean="0">
                <a:sym typeface="Wingdings" panose="05000000000000000000" pitchFamily="2" charset="2"/>
              </a:rPr>
              <a:t>Another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form</a:t>
            </a:r>
            <a:r>
              <a:rPr lang="fr-FR" baseline="0" dirty="0" smtClean="0">
                <a:sym typeface="Wingdings" panose="05000000000000000000" pitchFamily="2" charset="2"/>
              </a:rPr>
              <a:t> of </a:t>
            </a:r>
            <a:r>
              <a:rPr lang="fr-FR" baseline="0" dirty="0" err="1" smtClean="0">
                <a:sym typeface="Wingdings" panose="05000000000000000000" pitchFamily="2" charset="2"/>
              </a:rPr>
              <a:t>debriefing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can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be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after</a:t>
            </a:r>
            <a:r>
              <a:rPr lang="fr-FR" baseline="0" dirty="0" smtClean="0">
                <a:sym typeface="Wingdings" panose="05000000000000000000" pitchFamily="2" charset="2"/>
              </a:rPr>
              <a:t> the </a:t>
            </a:r>
            <a:r>
              <a:rPr lang="fr-FR" baseline="0" dirty="0" err="1" smtClean="0">
                <a:sym typeface="Wingdings" panose="05000000000000000000" pitchFamily="2" charset="2"/>
              </a:rPr>
              <a:t>serssion</a:t>
            </a:r>
            <a:r>
              <a:rPr lang="fr-FR" baseline="0" dirty="0" smtClean="0">
                <a:sym typeface="Wingdings" panose="05000000000000000000" pitchFamily="2" charset="2"/>
              </a:rPr>
              <a:t>, a </a:t>
            </a:r>
            <a:r>
              <a:rPr lang="fr-FR" baseline="0" dirty="0" err="1" smtClean="0">
                <a:sym typeface="Wingdings" panose="05000000000000000000" pitchFamily="2" charset="2"/>
              </a:rPr>
              <a:t>week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after</a:t>
            </a:r>
            <a:r>
              <a:rPr lang="fr-FR" baseline="0" dirty="0" smtClean="0">
                <a:sym typeface="Wingdings" panose="05000000000000000000" pitchFamily="2" charset="2"/>
              </a:rPr>
              <a:t>, </a:t>
            </a:r>
            <a:r>
              <a:rPr lang="fr-FR" baseline="0" dirty="0" err="1" smtClean="0">
                <a:sym typeface="Wingdings" panose="05000000000000000000" pitchFamily="2" charset="2"/>
              </a:rPr>
              <a:t>we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get</a:t>
            </a:r>
            <a:r>
              <a:rPr lang="fr-FR" baseline="0" dirty="0" smtClean="0">
                <a:sym typeface="Wingdings" panose="05000000000000000000" pitchFamily="2" charset="2"/>
              </a:rPr>
              <a:t> back to the </a:t>
            </a:r>
            <a:r>
              <a:rPr lang="fr-FR" baseline="0" dirty="0" err="1" smtClean="0">
                <a:sym typeface="Wingdings" panose="05000000000000000000" pitchFamily="2" charset="2"/>
              </a:rPr>
              <a:t>Skwho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had</a:t>
            </a:r>
            <a:r>
              <a:rPr lang="fr-FR" baseline="0" dirty="0" smtClean="0">
                <a:sym typeface="Wingdings" panose="05000000000000000000" pitchFamily="2" charset="2"/>
              </a:rPr>
              <a:t> time to </a:t>
            </a:r>
            <a:r>
              <a:rPr lang="fr-FR" baseline="0" dirty="0" err="1" smtClean="0">
                <a:sym typeface="Wingdings" panose="05000000000000000000" pitchFamily="2" charset="2"/>
              </a:rPr>
              <a:t>think</a:t>
            </a:r>
            <a:r>
              <a:rPr lang="fr-FR" baseline="0" dirty="0" smtClean="0">
                <a:sym typeface="Wingdings" panose="05000000000000000000" pitchFamily="2" charset="2"/>
              </a:rPr>
              <a:t> over and </a:t>
            </a:r>
            <a:r>
              <a:rPr lang="fr-FR" baseline="0" dirty="0" err="1" smtClean="0">
                <a:sym typeface="Wingdings" panose="05000000000000000000" pitchFamily="2" charset="2"/>
              </a:rPr>
              <a:t>we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ask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them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what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they’ve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learnt</a:t>
            </a:r>
            <a:r>
              <a:rPr lang="fr-FR" baseline="0" dirty="0" smtClean="0">
                <a:sym typeface="Wingdings" panose="05000000000000000000" pitchFamily="2" charset="2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>
                <a:sym typeface="Wingdings" panose="05000000000000000000" pitchFamily="2" charset="2"/>
              </a:rPr>
              <a:t>And </a:t>
            </a:r>
            <a:r>
              <a:rPr lang="fr-FR" baseline="0" dirty="0" err="1" smtClean="0">
                <a:sym typeface="Wingdings" panose="05000000000000000000" pitchFamily="2" charset="2"/>
              </a:rPr>
              <a:t>here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we</a:t>
            </a:r>
            <a:r>
              <a:rPr lang="fr-FR" baseline="0" dirty="0" smtClean="0">
                <a:sym typeface="Wingdings" panose="05000000000000000000" pitchFamily="2" charset="2"/>
              </a:rPr>
              <a:t> have an </a:t>
            </a:r>
            <a:r>
              <a:rPr lang="fr-FR" baseline="0" dirty="0" err="1" smtClean="0">
                <a:sym typeface="Wingdings" panose="05000000000000000000" pitchFamily="2" charset="2"/>
              </a:rPr>
              <a:t>example</a:t>
            </a:r>
            <a:r>
              <a:rPr lang="fr-FR" baseline="0" dirty="0" smtClean="0">
                <a:sym typeface="Wingdings" panose="05000000000000000000" pitchFamily="2" charset="2"/>
              </a:rPr>
              <a:t> of </a:t>
            </a:r>
            <a:r>
              <a:rPr lang="fr-FR" baseline="0" dirty="0" err="1" smtClean="0">
                <a:sym typeface="Wingdings" panose="05000000000000000000" pitchFamily="2" charset="2"/>
              </a:rPr>
              <a:t>such</a:t>
            </a:r>
            <a:r>
              <a:rPr lang="fr-FR" baseline="0" dirty="0" smtClean="0">
                <a:sym typeface="Wingdings" panose="05000000000000000000" pitchFamily="2" charset="2"/>
              </a:rPr>
              <a:t> a </a:t>
            </a:r>
            <a:r>
              <a:rPr lang="fr-FR" baseline="0" dirty="0" err="1" smtClean="0">
                <a:sym typeface="Wingdings" panose="05000000000000000000" pitchFamily="2" charset="2"/>
              </a:rPr>
              <a:t>feedbakc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wich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is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notoriously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diff</a:t>
            </a:r>
            <a:r>
              <a:rPr lang="fr-FR" baseline="0" dirty="0" smtClean="0">
                <a:sym typeface="Wingdings" panose="05000000000000000000" pitchFamily="2" charset="2"/>
              </a:rPr>
              <a:t> to </a:t>
            </a:r>
            <a:r>
              <a:rPr lang="fr-FR" baseline="0" dirty="0" err="1" smtClean="0">
                <a:sym typeface="Wingdings" panose="05000000000000000000" pitchFamily="2" charset="2"/>
              </a:rPr>
              <a:t>get</a:t>
            </a:r>
            <a:r>
              <a:rPr lang="fr-FR" baseline="0" dirty="0" smtClean="0">
                <a:sym typeface="Wingdings" panose="05000000000000000000" pitchFamily="2" charset="2"/>
              </a:rPr>
              <a:t> in </a:t>
            </a:r>
            <a:r>
              <a:rPr lang="fr-FR" baseline="0" dirty="0" err="1" smtClean="0">
                <a:sym typeface="Wingdings" panose="05000000000000000000" pitchFamily="2" charset="2"/>
              </a:rPr>
              <a:t>another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kind</a:t>
            </a:r>
            <a:r>
              <a:rPr lang="fr-FR" baseline="0" dirty="0" smtClean="0">
                <a:sym typeface="Wingdings" panose="05000000000000000000" pitchFamily="2" charset="2"/>
              </a:rPr>
              <a:t> of </a:t>
            </a:r>
            <a:r>
              <a:rPr lang="fr-FR" baseline="0" dirty="0" err="1" smtClean="0">
                <a:sym typeface="Wingdings" panose="05000000000000000000" pitchFamily="2" charset="2"/>
              </a:rPr>
              <a:t>approach</a:t>
            </a:r>
            <a:r>
              <a:rPr lang="fr-FR" baseline="0" dirty="0" smtClean="0">
                <a:sym typeface="Wingdings" panose="05000000000000000000" pitchFamily="2" charset="2"/>
              </a:rPr>
              <a:t> and to </a:t>
            </a:r>
            <a:r>
              <a:rPr lang="fr-FR" baseline="0" dirty="0" err="1" smtClean="0">
                <a:sym typeface="Wingdings" panose="05000000000000000000" pitchFamily="2" charset="2"/>
              </a:rPr>
              <a:t>what</a:t>
            </a:r>
            <a:r>
              <a:rPr lang="fr-FR" baseline="0" dirty="0" smtClean="0">
                <a:sym typeface="Wingdings" panose="05000000000000000000" pitchFamily="2" charset="2"/>
              </a:rPr>
              <a:t> Paul </a:t>
            </a:r>
            <a:r>
              <a:rPr lang="fr-FR" baseline="0" dirty="0" err="1" smtClean="0">
                <a:sym typeface="Wingdings" panose="05000000000000000000" pitchFamily="2" charset="2"/>
              </a:rPr>
              <a:t>Leadley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is</a:t>
            </a:r>
            <a:r>
              <a:rPr lang="fr-FR" baseline="0" dirty="0" smtClean="0">
                <a:sym typeface="Wingdings" panose="05000000000000000000" pitchFamily="2" charset="2"/>
              </a:rPr>
              <a:t> </a:t>
            </a:r>
            <a:r>
              <a:rPr lang="fr-FR" baseline="0" dirty="0" err="1" smtClean="0">
                <a:sym typeface="Wingdings" panose="05000000000000000000" pitchFamily="2" charset="2"/>
              </a:rPr>
              <a:t>refering</a:t>
            </a:r>
            <a:r>
              <a:rPr lang="fr-FR" baseline="0" dirty="0" smtClean="0">
                <a:sym typeface="Wingdings" panose="05000000000000000000" pitchFamily="2" charset="2"/>
              </a:rPr>
              <a:t>. 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52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1 - Un modèle très pédagogique qui permet de comprendre les difficultés auxquels sont confrontés les acteurs de la filière</a:t>
            </a:r>
          </a:p>
          <a:p>
            <a:r>
              <a:rPr lang="fr-FR" dirty="0" smtClean="0"/>
              <a:t>2 - Une appropriation de l’outil (jeu) par les partenaires – avec un atelier organisé sans appui auprès des producteurs</a:t>
            </a:r>
          </a:p>
          <a:p>
            <a:r>
              <a:rPr lang="fr-FR" dirty="0" smtClean="0"/>
              <a:t>3 - Une sensibilisation des décideurs à l’approche, et le souhait d’utiliser le modèle pour explorer des scénarios sur des questions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53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Evething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possible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Emmanuel </a:t>
            </a:r>
            <a:r>
              <a:rPr lang="fr-FR" baseline="0" dirty="0" err="1" smtClean="0"/>
              <a:t>Ngom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representative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Indepentend</a:t>
            </a:r>
            <a:r>
              <a:rPr lang="fr-FR" baseline="0" dirty="0" smtClean="0"/>
              <a:t> Small </a:t>
            </a:r>
            <a:r>
              <a:rPr lang="fr-FR" baseline="0" dirty="0" err="1" smtClean="0"/>
              <a:t>holders</a:t>
            </a:r>
            <a:r>
              <a:rPr lang="fr-FR" baseline="0" dirty="0" smtClean="0"/>
              <a:t> in the MINADER, </a:t>
            </a:r>
            <a:r>
              <a:rPr lang="fr-FR" baseline="0" dirty="0" err="1" smtClean="0"/>
              <a:t>sitting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committee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involved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research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inception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helping</a:t>
            </a:r>
            <a:r>
              <a:rPr lang="fr-FR" baseline="0" dirty="0" smtClean="0"/>
              <a:t> set the agenda, </a:t>
            </a:r>
            <a:r>
              <a:rPr lang="fr-FR" baseline="0" dirty="0" err="1" smtClean="0"/>
              <a:t>following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awareness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creation</a:t>
            </a:r>
            <a:r>
              <a:rPr lang="fr-FR" baseline="0" dirty="0" smtClean="0"/>
              <a:t> workshops at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inception</a:t>
            </a:r>
            <a:r>
              <a:rPr lang="fr-FR" baseline="0" dirty="0" smtClean="0"/>
              <a:t>. HE </a:t>
            </a:r>
            <a:r>
              <a:rPr lang="fr-FR" baseline="0" dirty="0" err="1" smtClean="0"/>
              <a:t>saw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potiental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tool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opened</a:t>
            </a:r>
            <a:r>
              <a:rPr lang="fr-FR" baseline="0" dirty="0" smtClean="0"/>
              <a:t> for us the </a:t>
            </a:r>
            <a:r>
              <a:rPr lang="fr-FR" baseline="0" dirty="0" err="1" smtClean="0"/>
              <a:t>doors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committee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cajoling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selling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peers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entrypoint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priceless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ADB8B-76C2-47F0-B47B-D67258AB73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7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cncpetual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expert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and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cncpetual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expert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and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cncpetual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expert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and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cncpetual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expert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and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cncpetual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expert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and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45CF-B962-4399-AE34-A1AB9DC33A89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3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December 21, 2016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72A37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>
                <a:solidFill>
                  <a:srgbClr val="72A376"/>
                </a:solidFill>
              </a:rPr>
              <a:pPr/>
              <a:t>‹#›</a:t>
            </a:fld>
            <a:endParaRPr lang="en-US" dirty="0">
              <a:solidFill>
                <a:srgbClr val="72A376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8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8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4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65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34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60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87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2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71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1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4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87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63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5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5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2A37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8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2A37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5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72A37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77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December 21,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72A37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C01193-8287-4834-A286-6B880643E934}" type="datetime4">
              <a:rPr lang="en-US" smtClean="0">
                <a:latin typeface="Century Gothic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December 21, 2016</a:t>
            </a:fld>
            <a:endParaRPr lang="en-US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2A376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37D5FE-740C-46F5-801A-FA5477D9711F}" type="slidenum">
              <a:rPr lang="en-US" smtClean="0">
                <a:latin typeface="Century Gothic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7676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12/21/2016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301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.png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6246894"/>
            <a:ext cx="9032517" cy="811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670377"/>
            <a:ext cx="8853004" cy="1310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-85725"/>
            <a:ext cx="4556234" cy="63950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44624"/>
            <a:ext cx="455623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altLang="fr-FR" sz="2000" spc="-150" dirty="0">
                <a:solidFill>
                  <a:schemeClr val="bg1"/>
                </a:solidFill>
                <a:latin typeface="Arial" charset="0"/>
              </a:rPr>
              <a:t>Eglantine </a:t>
            </a:r>
            <a:r>
              <a:rPr lang="fr-FR" altLang="fr-FR" sz="2000" spc="-150" dirty="0" smtClean="0">
                <a:solidFill>
                  <a:schemeClr val="bg1"/>
                </a:solidFill>
                <a:latin typeface="Arial" charset="0"/>
              </a:rPr>
              <a:t>FAUVELLE, Patrice LEVANG, Emmanuel NGOM, Anne DRAY, Ludovic MIARO, Durrel NZENE HALLESON, Claude GARCIA</a:t>
            </a:r>
            <a:endParaRPr lang="fr-FR" altLang="fr-FR" sz="2000" i="1" spc="-1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34173" y="3111797"/>
            <a:ext cx="3516063" cy="832307"/>
          </a:xfrm>
        </p:spPr>
        <p:txBody>
          <a:bodyPr>
            <a:noAutofit/>
          </a:bodyPr>
          <a:lstStyle/>
          <a:p>
            <a:pPr algn="ctr"/>
            <a:r>
              <a:rPr lang="fr-FR" altLang="fr-FR" sz="2200" b="1" dirty="0" err="1" smtClean="0">
                <a:latin typeface="Arial" charset="0"/>
              </a:rPr>
              <a:t>CoPalCam</a:t>
            </a:r>
            <a:r>
              <a:rPr lang="fr-FR" altLang="fr-FR" sz="2200" b="1" dirty="0" smtClean="0">
                <a:latin typeface="Arial" charset="0"/>
              </a:rPr>
              <a:t> : </a:t>
            </a:r>
            <a:r>
              <a:rPr lang="fr-FR" altLang="fr-FR" sz="2200" i="1" dirty="0" err="1" smtClean="0">
                <a:latin typeface="Arial" charset="0"/>
              </a:rPr>
              <a:t>Exploring</a:t>
            </a:r>
            <a:r>
              <a:rPr lang="fr-FR" altLang="fr-FR" sz="2200" i="1" dirty="0" smtClean="0">
                <a:latin typeface="Arial" charset="0"/>
              </a:rPr>
              <a:t> </a:t>
            </a:r>
            <a:r>
              <a:rPr lang="fr-FR" altLang="fr-FR" sz="2200" i="1" dirty="0">
                <a:latin typeface="Arial" charset="0"/>
              </a:rPr>
              <a:t>the </a:t>
            </a:r>
            <a:r>
              <a:rPr lang="fr-FR" altLang="fr-FR" sz="2200" i="1" dirty="0" err="1">
                <a:latin typeface="Arial" charset="0"/>
              </a:rPr>
              <a:t>complexities</a:t>
            </a:r>
            <a:r>
              <a:rPr lang="fr-FR" altLang="fr-FR" sz="2200" i="1" dirty="0">
                <a:latin typeface="Arial" charset="0"/>
              </a:rPr>
              <a:t> of the Palm </a:t>
            </a:r>
            <a:r>
              <a:rPr lang="fr-FR" altLang="fr-FR" sz="2200" i="1" dirty="0" err="1">
                <a:latin typeface="Arial" charset="0"/>
              </a:rPr>
              <a:t>Oil</a:t>
            </a:r>
            <a:r>
              <a:rPr lang="fr-FR" altLang="fr-FR" sz="2200" i="1" dirty="0">
                <a:latin typeface="Arial" charset="0"/>
              </a:rPr>
              <a:t> </a:t>
            </a:r>
            <a:r>
              <a:rPr lang="fr-FR" altLang="fr-FR" sz="2200" i="1" dirty="0" err="1">
                <a:latin typeface="Arial" charset="0"/>
              </a:rPr>
              <a:t>Supply</a:t>
            </a:r>
            <a:r>
              <a:rPr lang="fr-FR" altLang="fr-FR" sz="2200" i="1" dirty="0">
                <a:latin typeface="Arial" charset="0"/>
              </a:rPr>
              <a:t> Chain in </a:t>
            </a:r>
            <a:r>
              <a:rPr lang="fr-FR" altLang="fr-FR" sz="2200" i="1" dirty="0" err="1">
                <a:latin typeface="Arial" charset="0"/>
              </a:rPr>
              <a:t>Cameroon</a:t>
            </a:r>
            <a:r>
              <a:rPr lang="fr-FR" altLang="fr-FR" sz="2200" i="1" dirty="0">
                <a:latin typeface="Arial" charset="0"/>
              </a:rPr>
              <a:t>. </a:t>
            </a:r>
            <a:endParaRPr lang="en-US" sz="2200" dirty="0">
              <a:latin typeface="Myriad Pro"/>
              <a:cs typeface="Myriad Pr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00" y="67807"/>
            <a:ext cx="2046440" cy="12221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25710" y="-85725"/>
            <a:ext cx="918290" cy="71437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4446683" y="4346564"/>
            <a:ext cx="3869733" cy="1386692"/>
          </a:xfrm>
        </p:spPr>
        <p:txBody>
          <a:bodyPr>
            <a:normAutofit/>
          </a:bodyPr>
          <a:lstStyle/>
          <a:p>
            <a:pPr algn="ctr"/>
            <a:r>
              <a:rPr lang="fr-FR" altLang="fr-FR" i="1" dirty="0" err="1" smtClean="0">
                <a:latin typeface="Arial" charset="0"/>
              </a:rPr>
              <a:t>Participatory</a:t>
            </a:r>
            <a:r>
              <a:rPr lang="fr-FR" altLang="fr-FR" i="1" dirty="0" smtClean="0">
                <a:latin typeface="Arial" charset="0"/>
              </a:rPr>
              <a:t> </a:t>
            </a:r>
            <a:r>
              <a:rPr lang="fr-FR" altLang="fr-FR" i="1" dirty="0" err="1" smtClean="0">
                <a:latin typeface="Arial" charset="0"/>
              </a:rPr>
              <a:t>modelling,stakeholder</a:t>
            </a:r>
            <a:r>
              <a:rPr lang="fr-FR" altLang="fr-FR" i="1" dirty="0" smtClean="0">
                <a:latin typeface="Arial" charset="0"/>
              </a:rPr>
              <a:t> engagement and </a:t>
            </a:r>
            <a:r>
              <a:rPr lang="fr-FR" altLang="fr-FR" i="1" dirty="0" err="1" smtClean="0">
                <a:latin typeface="Arial" charset="0"/>
              </a:rPr>
              <a:t>capacity</a:t>
            </a:r>
            <a:r>
              <a:rPr lang="fr-FR" altLang="fr-FR" i="1" dirty="0" smtClean="0">
                <a:latin typeface="Arial" charset="0"/>
              </a:rPr>
              <a:t> building </a:t>
            </a:r>
            <a:r>
              <a:rPr lang="fr-FR" altLang="fr-FR" i="1" dirty="0" err="1" smtClean="0">
                <a:latin typeface="Arial" charset="0"/>
              </a:rPr>
              <a:t>through</a:t>
            </a:r>
            <a:r>
              <a:rPr lang="fr-FR" altLang="fr-FR" i="1" dirty="0" smtClean="0">
                <a:latin typeface="Arial" charset="0"/>
              </a:rPr>
              <a:t> </a:t>
            </a:r>
            <a:r>
              <a:rPr lang="fr-FR" altLang="fr-FR" i="1" dirty="0" err="1" smtClean="0">
                <a:latin typeface="Arial" charset="0"/>
              </a:rPr>
              <a:t>role</a:t>
            </a:r>
            <a:r>
              <a:rPr lang="fr-FR" altLang="fr-FR" i="1" dirty="0" smtClean="0">
                <a:latin typeface="Arial" charset="0"/>
              </a:rPr>
              <a:t> </a:t>
            </a:r>
            <a:r>
              <a:rPr lang="fr-FR" altLang="fr-FR" i="1" dirty="0" err="1" smtClean="0">
                <a:latin typeface="Arial" charset="0"/>
              </a:rPr>
              <a:t>playing</a:t>
            </a:r>
            <a:r>
              <a:rPr lang="fr-FR" altLang="fr-FR" i="1" dirty="0" smtClean="0">
                <a:latin typeface="Arial" charset="0"/>
              </a:rPr>
              <a:t> </a:t>
            </a:r>
            <a:r>
              <a:rPr lang="fr-FR" altLang="fr-FR" i="1" dirty="0" err="1" smtClean="0">
                <a:latin typeface="Arial" charset="0"/>
              </a:rPr>
              <a:t>games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r="10605"/>
          <a:stretch/>
        </p:blipFill>
        <p:spPr>
          <a:xfrm>
            <a:off x="0" y="1289987"/>
            <a:ext cx="4556234" cy="4272799"/>
          </a:xfrm>
          <a:prstGeom prst="rect">
            <a:avLst/>
          </a:prstGeom>
        </p:spPr>
      </p:pic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2754" r="3520" b="6448"/>
          <a:stretch/>
        </p:blipFill>
        <p:spPr bwMode="auto">
          <a:xfrm>
            <a:off x="179512" y="5670376"/>
            <a:ext cx="3860907" cy="13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63" y="5670377"/>
            <a:ext cx="2263233" cy="129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31537"/>
            <a:ext cx="996084" cy="119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81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902875"/>
          </a:xfrm>
          <a:prstGeom prst="rect">
            <a:avLst/>
          </a:prstGeom>
        </p:spPr>
      </p:pic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024744" cy="1143000"/>
          </a:xfrm>
        </p:spPr>
        <p:txBody>
          <a:bodyPr/>
          <a:lstStyle/>
          <a:p>
            <a:r>
              <a:rPr lang="fr-FR" dirty="0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96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5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64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4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024744" cy="1143000"/>
          </a:xfrm>
        </p:spPr>
        <p:txBody>
          <a:bodyPr/>
          <a:lstStyle/>
          <a:p>
            <a:r>
              <a:rPr lang="fr-FR" dirty="0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9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8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3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8" cy="490287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3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536" y="-85725"/>
            <a:ext cx="9649072" cy="71437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54" y="2924944"/>
            <a:ext cx="2699792" cy="355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ndation Biodiversit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470"/>
            <a:ext cx="335306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30" y="2946648"/>
            <a:ext cx="3494451" cy="35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6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8" cy="4902873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0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8" cy="4902873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9672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0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3998" cy="4902873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024744" cy="1143000"/>
          </a:xfrm>
        </p:spPr>
        <p:txBody>
          <a:bodyPr/>
          <a:lstStyle/>
          <a:p>
            <a:r>
              <a:rPr lang="fr-FR" dirty="0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0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9143996" cy="4902873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024744" cy="1143000"/>
          </a:xfrm>
        </p:spPr>
        <p:txBody>
          <a:bodyPr/>
          <a:lstStyle/>
          <a:p>
            <a:r>
              <a:rPr lang="fr-FR" dirty="0" smtClean="0"/>
              <a:t>CONCEPTUAL MODEL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76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813120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9672" b="17079"/>
          <a:stretch/>
        </p:blipFill>
        <p:spPr>
          <a:xfrm>
            <a:off x="513387" y="1340768"/>
            <a:ext cx="8156330" cy="475229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63689" y="557808"/>
            <a:ext cx="633670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latin typeface="Myriad Pro"/>
                <a:cs typeface="Myriad Pro"/>
              </a:rPr>
              <a:t>From a conceptual model to a Role-Playing </a:t>
            </a:r>
            <a:r>
              <a:rPr lang="en-US" sz="2000" dirty="0">
                <a:latin typeface="Myriad Pro"/>
                <a:cs typeface="Myriad Pro"/>
              </a:rPr>
              <a:t>G</a:t>
            </a:r>
            <a:r>
              <a:rPr lang="en-US" sz="2000" dirty="0" smtClean="0">
                <a:latin typeface="Myriad Pro"/>
                <a:cs typeface="Myriad Pro"/>
              </a:rPr>
              <a:t>ame</a:t>
            </a:r>
            <a:endParaRPr lang="en-US" sz="20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618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9143996" cy="4902873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563888" y="3214623"/>
            <a:ext cx="1656185" cy="12961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07504" y="2187436"/>
            <a:ext cx="1656185" cy="3113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1014" y="54760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Myriad Pro"/>
              </a:rPr>
              <a:t>Players / stakeholders</a:t>
            </a:r>
            <a:endParaRPr lang="fr-FR" sz="18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7824" y="3214623"/>
            <a:ext cx="67197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Myriad Pro"/>
              </a:rPr>
              <a:t>Board </a:t>
            </a:r>
            <a:endParaRPr lang="fr-FR" sz="18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07832" y="4653136"/>
            <a:ext cx="7649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Myriad Pro"/>
              </a:rPr>
              <a:t>Marbles</a:t>
            </a:r>
            <a:endParaRPr lang="fr-FR" sz="18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828250" y="1516074"/>
            <a:ext cx="1543950" cy="90481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2920" y="312229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B0F0"/>
                </a:solidFill>
                <a:latin typeface="Myriad Pro"/>
              </a:rPr>
              <a:t>Research team</a:t>
            </a:r>
            <a:endParaRPr lang="fr-FR" sz="1800" b="1" dirty="0">
              <a:solidFill>
                <a:srgbClr val="00B0F0"/>
              </a:solidFill>
              <a:latin typeface="Century Gothic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7389061" y="3755266"/>
            <a:ext cx="1543950" cy="2122006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676123" y="4339228"/>
            <a:ext cx="1543950" cy="90481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8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irad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9"/>
          <a:stretch/>
        </p:blipFill>
        <p:spPr>
          <a:xfrm>
            <a:off x="5123997" y="-23516"/>
            <a:ext cx="2498354" cy="672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59" y="-13368"/>
            <a:ext cx="8275052" cy="7753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9" y="9261"/>
            <a:ext cx="1915523" cy="74737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76" y="44624"/>
            <a:ext cx="1132580" cy="6764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16"/>
            <a:ext cx="5580111" cy="31388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81173"/>
            <a:ext cx="7772356" cy="43719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-99392"/>
            <a:ext cx="3923928" cy="69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485800"/>
            <a:ext cx="7024744" cy="1143000"/>
          </a:xfrm>
        </p:spPr>
        <p:txBody>
          <a:bodyPr/>
          <a:lstStyle/>
          <a:p>
            <a:r>
              <a:rPr lang="fr-FR" dirty="0" smtClean="0"/>
              <a:t>BROADENING SCOPES</a:t>
            </a:r>
            <a:endParaRPr lang="fr-FR" dirty="0"/>
          </a:p>
        </p:txBody>
      </p:sp>
      <p:pic>
        <p:nvPicPr>
          <p:cNvPr id="3076" name="Picture 4" descr="https://lh3.googleusercontent.com/Nah2zXc64iw5ewErion59VfdV_DnyXWcmxH0GY3VkrLAJCvL4CDCNyw_t1DUwJweOUh_NujmxpYJlMS8wqRH1aADx-c0CiuJU1IlEvv0vGu40RPoXPxrMADtMOWh4KktxgmI5yf7C7wUTDLjvl3uuF-h3ekFFFRZ_um-SdMKBZpDg0KtLuBX8iDMpa9l2JKu509O4tA9qjekeHbD0Ok9lQs9TyZgcXqFQgojySFHHsRKW_Q0f_ZQSFkcw_4oNHra1yFdtCMduTOCo0GmKfjb509jOGbASlwBtUmMaGWmFRzP9qkAYHIIWQBpPhS_jemoCX7VgQh1QiBxJzPiDzRMlTMnCm5lKILLJi6VCbhm9RFPqUO5wyY-DmRahLgkKRIB7G1XqQyWhB--2KltwBiV9gN1UvoxbMTmR1AmK7ui_niS7lrWUKv0quPhFn5Ck4bQjmsXOQokw28LTq81jsxgR-OH_MORG8TnXr6G6Kb8db5m41TnerkiroXg_J-JGYOfLy5A-koPzYInUG-2Lalw6BSPfd2unNW1f7EoC2owT3s5GefveTHFCNlDxRkOjI3K1hYmslNOIbl7yEiJVy3SeeGvAGuu-YA-8MgURGorPDAGV5Z_=w1028-h578-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4031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341784"/>
            <a:ext cx="7024744" cy="1143000"/>
          </a:xfrm>
        </p:spPr>
        <p:txBody>
          <a:bodyPr/>
          <a:lstStyle/>
          <a:p>
            <a:r>
              <a:rPr lang="fr-FR" dirty="0" smtClean="0"/>
              <a:t>FOSTERING DIALOGUE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7791"/>
            <a:ext cx="8208912" cy="46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39552" y="451600"/>
            <a:ext cx="7024744" cy="817160"/>
          </a:xfrm>
        </p:spPr>
        <p:txBody>
          <a:bodyPr/>
          <a:lstStyle/>
          <a:p>
            <a:r>
              <a:rPr lang="fr-FR" dirty="0" smtClean="0"/>
              <a:t>MONITORING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t="14588" r="14841"/>
          <a:stretch/>
        </p:blipFill>
        <p:spPr>
          <a:xfrm>
            <a:off x="675473" y="1384875"/>
            <a:ext cx="4255772" cy="3372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P820155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3251" r="11574" b="5967"/>
          <a:stretch/>
        </p:blipFill>
        <p:spPr>
          <a:xfrm>
            <a:off x="2142358" y="2852936"/>
            <a:ext cx="5577773" cy="3432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lh3.googleusercontent.com/RXWFDJ64X89MfLRoOyhBc4z6DCWLGWFgUkf9pdUsfI3zxardNOM4auO3W4z0OYRIeCczCmSHxNpi4-8H0bRgS0jk9RmO5pdT9HHF06tmBGWliTYJZdzOAlcMGznjLfKlPAmC39Rtuf89o3uq5eE_19QS1c0F86qupGlZCSl73ibJP2Wr6wDXNbJZxvUft_2fVqs23GMStmlRjLCemrCgyBbmOb642K38EfPPVTEhjWY0zYHKb1QSZzB0z0e4N6Er1hoCVC2A9CWNujhxGg3P9GDZXQE5iWuSyEsqJ1w_sOW1S4UTD6afmyxgDJfLqytxFi2LFbrvgJW9GkdRtUCoxuKrlZdFWIKusDvaHedui74tdnlNliboYTChkENOX2Om9Bkr7H-gDZqmSbHJaopd_J-iSohGF96_VIOECXqpEz2dXa-ycn89rdSV24KY2Z-WNaRLhBdHmaFVpIj07lche_DKAD7dwXNgj_PEFQ13d306ceVSu1S5UnjK4neu0DDctu3RGkoCWLlP01uKBV31BVK044pFqQtrCJldFE9TmTI1inAK9lIcjPgvIG7Rojk1Yf2HwjIok8WKvA1BpkjvQdclQyL2afUzKZp7wg47cRd6tHs_=w1028-h578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5" t="28594" r="22473" b="11980"/>
          <a:stretch/>
        </p:blipFill>
        <p:spPr bwMode="auto">
          <a:xfrm>
            <a:off x="5436095" y="1052736"/>
            <a:ext cx="3087585" cy="3271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536" y="-85725"/>
            <a:ext cx="9649072" cy="71437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58" y="0"/>
            <a:ext cx="3662483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9" t="40361" b="41928"/>
          <a:stretch/>
        </p:blipFill>
        <p:spPr>
          <a:xfrm>
            <a:off x="4860032" y="1340768"/>
            <a:ext cx="2695336" cy="362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0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44624"/>
            <a:ext cx="7024744" cy="1143000"/>
          </a:xfrm>
        </p:spPr>
        <p:txBody>
          <a:bodyPr/>
          <a:lstStyle/>
          <a:p>
            <a:r>
              <a:rPr lang="fr-FR" dirty="0" smtClean="0"/>
              <a:t>DEBRIEFING</a:t>
            </a:r>
            <a:endParaRPr lang="fr-FR" dirty="0"/>
          </a:p>
        </p:txBody>
      </p:sp>
      <p:pic>
        <p:nvPicPr>
          <p:cNvPr id="1026" name="Picture 2" descr="https://lh3.googleusercontent.com/SRrCn2_hPq5T4Xc1mdcNuYUc4AzO6cG7FxiySzv6kbguIz8DgmPEmadi-MC0Zo0Ls7zhNKxCkKgGFb6gY-u3D5C7OTl_aT0-JJKNyVvtDSKm5sVjAjLXKfHqaEke4W8xWW7L12H_JZkED2lv4Wz2SXzcqGXmiMgNKs3_ZPzeIFt3Jeat5i75pVOlAfV-Ey2UGlYFzXa3bT0P_MyHnyVSLSSI9YxhONRcamzqbAOEou4qcm_LYapDADkrbXsq6vRq3sdYVmVjWKjIqoRk8C7dCPG87IeCSrf1LChZsKyWQaGPt7ZQ3qsxXeJSdT5vxmUN_9NBJpPedDjJ9peVjMD6CWFI8hSMcFy9Pk0AGSMkpRoLooADpRfKY0JnvFtXKRbf0XTbHOpcKk0ACQq00oP7czmr5J0JCYKjmuQbWn1lGRLVRFijBbSgqEp4ooEesPybUb-3gRsuspKSaJwY44C8zntv5iOE7h-TGuu87w18bFlj8497MtXpjSM0r1O4Tk0kdjSTbkztDxe-8o_5xxa9ZGp2A1D54WgxCi0pA38JE2LORXKXqZLK0bvYyrvsZjDpwaqRwrUOo1aQofwBgvUWMnhY0VIWFtaapFCqPtbGXIYQCIJv=w1028-h578-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7" y="1412776"/>
            <a:ext cx="7940313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708920"/>
            <a:ext cx="8136904" cy="4347845"/>
          </a:xfrm>
        </p:spPr>
        <p:txBody>
          <a:bodyPr>
            <a:noAutofit/>
          </a:bodyPr>
          <a:lstStyle/>
          <a:p>
            <a:r>
              <a:rPr lang="fr-FR" sz="2000" b="1" dirty="0" err="1" smtClean="0"/>
              <a:t>What</a:t>
            </a:r>
            <a:r>
              <a:rPr lang="fr-FR" sz="2000" b="1" dirty="0" smtClean="0"/>
              <a:t> have </a:t>
            </a:r>
            <a:r>
              <a:rPr lang="fr-FR" sz="2000" b="1" dirty="0" err="1" smtClean="0"/>
              <a:t>you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learnt</a:t>
            </a:r>
            <a:r>
              <a:rPr lang="fr-FR" sz="2000" b="1" dirty="0" smtClean="0"/>
              <a:t> ?</a:t>
            </a:r>
          </a:p>
          <a:p>
            <a:pPr marL="68580" indent="0">
              <a:buNone/>
            </a:pPr>
            <a:endParaRPr lang="fr-FR" sz="1700" i="1" dirty="0"/>
          </a:p>
          <a:p>
            <a:pPr marL="68580" indent="0">
              <a:buNone/>
            </a:pPr>
            <a:r>
              <a:rPr lang="fr-FR" sz="1300" i="1" dirty="0" smtClean="0"/>
              <a:t>«</a:t>
            </a:r>
            <a:r>
              <a:rPr lang="fr-FR" sz="1300" i="1" dirty="0"/>
              <a:t> La session a été d'importance, fort intéressante et a permis aux acteurs de la Filière des Oléagineux notamment du Palmier à Huile, </a:t>
            </a:r>
            <a:r>
              <a:rPr lang="fr-FR" sz="1300" b="1" i="1" dirty="0">
                <a:solidFill>
                  <a:schemeClr val="tx1"/>
                </a:solidFill>
              </a:rPr>
              <a:t>d'échanger dans un cadre différent de celui formel </a:t>
            </a:r>
            <a:r>
              <a:rPr lang="fr-FR" sz="1300" i="1" dirty="0"/>
              <a:t>du Comité de Régulation de la Filière de l'huile de Palme et cette fois en situation. </a:t>
            </a:r>
            <a:endParaRPr lang="fr-FR" sz="1300" i="1" dirty="0" smtClean="0"/>
          </a:p>
          <a:p>
            <a:pPr marL="68580" indent="0">
              <a:buNone/>
            </a:pPr>
            <a:r>
              <a:rPr lang="fr-FR" sz="1300" i="1" dirty="0" smtClean="0"/>
              <a:t>Il </a:t>
            </a:r>
            <a:r>
              <a:rPr lang="fr-FR" sz="1300" i="1" dirty="0"/>
              <a:t>était véritablement nécessaire qu'un atelier de cet acabit se tienne, en vue de </a:t>
            </a:r>
            <a:r>
              <a:rPr lang="fr-FR" sz="1300" b="1" i="1" dirty="0">
                <a:solidFill>
                  <a:schemeClr val="tx1"/>
                </a:solidFill>
              </a:rPr>
              <a:t>sensibiliser non seulement les producteurs et les transformateurs, mais également leur partenaire institutionnel qu'est l'Etat,</a:t>
            </a:r>
            <a:r>
              <a:rPr lang="fr-FR" sz="1300" i="1" dirty="0">
                <a:solidFill>
                  <a:schemeClr val="tx1"/>
                </a:solidFill>
              </a:rPr>
              <a:t> </a:t>
            </a:r>
            <a:r>
              <a:rPr lang="fr-FR" sz="1300" i="1" dirty="0"/>
              <a:t>qui a un rôle certain à jouer et qui était fortement </a:t>
            </a:r>
            <a:r>
              <a:rPr lang="fr-FR" sz="1300" i="1" dirty="0" smtClean="0"/>
              <a:t>représenté »</a:t>
            </a:r>
            <a:endParaRPr lang="fr-FR" sz="1300" i="1" dirty="0"/>
          </a:p>
          <a:p>
            <a:pPr marL="68580" indent="0">
              <a:buNone/>
            </a:pPr>
            <a:endParaRPr lang="fr-FR" sz="2000" dirty="0" smtClean="0"/>
          </a:p>
          <a:p>
            <a:pPr marL="68580" indent="0">
              <a:buNone/>
            </a:pPr>
            <a:r>
              <a:rPr lang="fr-FR" sz="2000" b="1" dirty="0" smtClean="0">
                <a:solidFill>
                  <a:srgbClr val="C00000"/>
                </a:solidFill>
              </a:rPr>
              <a:t>Dialogue in a </a:t>
            </a:r>
            <a:r>
              <a:rPr lang="fr-FR" sz="2000" b="1" dirty="0" err="1" smtClean="0">
                <a:solidFill>
                  <a:srgbClr val="C00000"/>
                </a:solidFill>
              </a:rPr>
              <a:t>different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arena</a:t>
            </a:r>
            <a:r>
              <a:rPr lang="fr-FR" sz="2000" b="1" dirty="0" smtClean="0">
                <a:solidFill>
                  <a:srgbClr val="C00000"/>
                </a:solidFill>
              </a:rPr>
              <a:t>, and in situation.</a:t>
            </a:r>
          </a:p>
          <a:p>
            <a:pPr marL="68580" indent="0">
              <a:buNone/>
            </a:pPr>
            <a:r>
              <a:rPr lang="fr-FR" sz="2000" b="1" dirty="0" err="1" smtClean="0">
                <a:solidFill>
                  <a:srgbClr val="C00000"/>
                </a:solidFill>
              </a:rPr>
              <a:t>Helpful</a:t>
            </a:r>
            <a:r>
              <a:rPr lang="fr-FR" sz="2000" b="1" dirty="0" smtClean="0">
                <a:solidFill>
                  <a:srgbClr val="C00000"/>
                </a:solidFill>
              </a:rPr>
              <a:t> to </a:t>
            </a:r>
            <a:r>
              <a:rPr lang="fr-FR" sz="2000" b="1" dirty="0" err="1" smtClean="0">
                <a:solidFill>
                  <a:srgbClr val="C00000"/>
                </a:solidFill>
              </a:rPr>
              <a:t>increase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awareness</a:t>
            </a:r>
            <a:r>
              <a:rPr lang="fr-FR" sz="2000" b="1" dirty="0" smtClean="0">
                <a:solidFill>
                  <a:srgbClr val="C00000"/>
                </a:solidFill>
              </a:rPr>
              <a:t> of </a:t>
            </a:r>
            <a:r>
              <a:rPr lang="fr-FR" sz="2000" b="1" dirty="0" err="1" smtClean="0">
                <a:solidFill>
                  <a:srgbClr val="C00000"/>
                </a:solidFill>
              </a:rPr>
              <a:t>producers</a:t>
            </a:r>
            <a:r>
              <a:rPr lang="fr-FR" sz="2000" b="1" dirty="0" smtClean="0">
                <a:solidFill>
                  <a:srgbClr val="C00000"/>
                </a:solidFill>
              </a:rPr>
              <a:t>, industries and the State</a:t>
            </a:r>
          </a:p>
          <a:p>
            <a:pPr marL="68580" indent="0">
              <a:buNone/>
            </a:pPr>
            <a:endParaRPr lang="fr-FR" sz="2000" dirty="0"/>
          </a:p>
          <a:p>
            <a:endParaRPr lang="fr-FR" sz="20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87616" y="451600"/>
            <a:ext cx="7024744" cy="817160"/>
          </a:xfrm>
        </p:spPr>
        <p:txBody>
          <a:bodyPr/>
          <a:lstStyle/>
          <a:p>
            <a:r>
              <a:rPr lang="fr-FR" dirty="0" smtClean="0"/>
              <a:t>OUTCOMES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3" t="23969" r="57532" b="48788"/>
          <a:stretch/>
        </p:blipFill>
        <p:spPr>
          <a:xfrm flipH="1">
            <a:off x="6775910" y="364242"/>
            <a:ext cx="1900546" cy="1984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67744" y="148478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lvl="0" algn="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72A376"/>
              </a:buClr>
              <a:buSzPct val="76000"/>
            </a:pPr>
            <a:r>
              <a:rPr lang="fr-FR" sz="1400" b="1" dirty="0" err="1">
                <a:solidFill>
                  <a:srgbClr val="676A55"/>
                </a:solidFill>
                <a:latin typeface="Century Gothic"/>
              </a:rPr>
              <a:t>Jacquis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 </a:t>
            </a:r>
            <a:r>
              <a:rPr lang="fr-FR" sz="1400" b="1" dirty="0" err="1">
                <a:solidFill>
                  <a:srgbClr val="676A55"/>
                </a:solidFill>
                <a:latin typeface="Century Gothic"/>
              </a:rPr>
              <a:t>Kemleu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 </a:t>
            </a:r>
            <a:r>
              <a:rPr lang="fr-FR" sz="1400" b="1" dirty="0" err="1">
                <a:solidFill>
                  <a:srgbClr val="676A55"/>
                </a:solidFill>
                <a:latin typeface="Century Gothic"/>
              </a:rPr>
              <a:t>Tchabgou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 </a:t>
            </a:r>
            <a:r>
              <a:rPr lang="fr-FR" sz="1400" b="1" dirty="0" smtClean="0">
                <a:solidFill>
                  <a:srgbClr val="676A55"/>
                </a:solidFill>
                <a:latin typeface="Century Gothic"/>
              </a:rPr>
              <a:t>– </a:t>
            </a:r>
            <a:br>
              <a:rPr lang="fr-FR" sz="1400" b="1" dirty="0" smtClean="0">
                <a:solidFill>
                  <a:srgbClr val="676A55"/>
                </a:solidFill>
                <a:latin typeface="Century Gothic"/>
              </a:rPr>
            </a:br>
            <a:r>
              <a:rPr lang="fr-FR" sz="1400" b="1" dirty="0" smtClean="0">
                <a:solidFill>
                  <a:srgbClr val="676A55"/>
                </a:solidFill>
                <a:latin typeface="Century Gothic"/>
              </a:rPr>
              <a:t>Secrétaire 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Général/Association des Raffineurs des Oléagineux du Cameroun (ASROC)</a:t>
            </a:r>
          </a:p>
        </p:txBody>
      </p:sp>
    </p:spTree>
    <p:extLst>
      <p:ext uri="{BB962C8B-B14F-4D97-AF65-F5344CB8AC3E}">
        <p14:creationId xmlns:p14="http://schemas.microsoft.com/office/powerpoint/2010/main" val="367852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440303"/>
            <a:ext cx="8182672" cy="386901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000" b="1" dirty="0" err="1" smtClean="0"/>
              <a:t>Which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steps</a:t>
            </a:r>
            <a:r>
              <a:rPr lang="fr-FR" sz="2000" b="1" dirty="0" smtClean="0"/>
              <a:t> do </a:t>
            </a:r>
            <a:r>
              <a:rPr lang="fr-FR" sz="2000" b="1" dirty="0" err="1" smtClean="0"/>
              <a:t>you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recommend</a:t>
            </a:r>
            <a:r>
              <a:rPr lang="fr-FR" sz="2000" b="1" dirty="0" smtClean="0"/>
              <a:t>?</a:t>
            </a:r>
            <a:r>
              <a:rPr lang="fr-FR" sz="1700" b="1" dirty="0"/>
              <a:t> </a:t>
            </a:r>
          </a:p>
          <a:p>
            <a:pPr marL="68580" indent="0">
              <a:buNone/>
            </a:pPr>
            <a:endParaRPr lang="fr-FR" sz="1700" dirty="0"/>
          </a:p>
          <a:p>
            <a:pPr marL="68580" indent="0">
              <a:buNone/>
            </a:pPr>
            <a:r>
              <a:rPr lang="fr-FR" sz="1300" i="1" dirty="0">
                <a:solidFill>
                  <a:schemeClr val="tx1"/>
                </a:solidFill>
              </a:rPr>
              <a:t>« Je suggère un autre atelier devant </a:t>
            </a:r>
            <a:r>
              <a:rPr lang="fr-FR" sz="1300" b="1" i="1" dirty="0">
                <a:solidFill>
                  <a:schemeClr val="tx1"/>
                </a:solidFill>
              </a:rPr>
              <a:t>intégrer la notion de qualité dans la production</a:t>
            </a:r>
            <a:r>
              <a:rPr lang="fr-FR" sz="1300" i="1" dirty="0">
                <a:solidFill>
                  <a:schemeClr val="tx1"/>
                </a:solidFill>
              </a:rPr>
              <a:t>, l'aspect niveau du taux d'extraction et </a:t>
            </a:r>
            <a:r>
              <a:rPr lang="fr-FR" sz="1300" b="1" i="1" dirty="0">
                <a:solidFill>
                  <a:schemeClr val="tx1"/>
                </a:solidFill>
              </a:rPr>
              <a:t>la mise en exergue du rôle de la 2ème transformation </a:t>
            </a:r>
            <a:r>
              <a:rPr lang="fr-FR" sz="1300" i="1" dirty="0">
                <a:solidFill>
                  <a:schemeClr val="tx1"/>
                </a:solidFill>
              </a:rPr>
              <a:t>qui pousserait celle-ci à préfinancer les planteurs ainsi que les unités d'extraction. </a:t>
            </a:r>
          </a:p>
          <a:p>
            <a:pPr marL="68580" indent="0">
              <a:buNone/>
            </a:pPr>
            <a:r>
              <a:rPr lang="fr-FR" sz="1300" i="1" dirty="0">
                <a:solidFill>
                  <a:schemeClr val="tx1"/>
                </a:solidFill>
              </a:rPr>
              <a:t> Elle a enfin suggérée une réflexion devant porter sur </a:t>
            </a:r>
            <a:r>
              <a:rPr lang="fr-FR" sz="1300" b="1" i="1" dirty="0">
                <a:solidFill>
                  <a:schemeClr val="tx1"/>
                </a:solidFill>
              </a:rPr>
              <a:t>la mise en place d'une </a:t>
            </a:r>
            <a:r>
              <a:rPr lang="fr-FR" sz="1300" b="1" i="1" dirty="0" err="1">
                <a:solidFill>
                  <a:schemeClr val="tx1"/>
                </a:solidFill>
              </a:rPr>
              <a:t>inter-profession</a:t>
            </a:r>
            <a:r>
              <a:rPr lang="fr-FR" sz="1300" b="1" i="1" dirty="0">
                <a:solidFill>
                  <a:schemeClr val="tx1"/>
                </a:solidFill>
              </a:rPr>
              <a:t> </a:t>
            </a:r>
            <a:r>
              <a:rPr lang="fr-FR" sz="1300" i="1" dirty="0">
                <a:solidFill>
                  <a:schemeClr val="tx1"/>
                </a:solidFill>
              </a:rPr>
              <a:t>(entre producteurs et transformateurs) dans la Filière de l'huile de palme. »</a:t>
            </a:r>
          </a:p>
          <a:p>
            <a:pPr marL="68580" indent="0">
              <a:buNone/>
            </a:pPr>
            <a:endParaRPr lang="fr-FR" sz="1800" b="1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fr-FR" sz="1800" b="1" dirty="0" err="1" smtClean="0">
                <a:solidFill>
                  <a:srgbClr val="C00000"/>
                </a:solidFill>
              </a:rPr>
              <a:t>Another</a:t>
            </a:r>
            <a:r>
              <a:rPr lang="fr-FR" sz="1800" b="1" dirty="0" smtClean="0">
                <a:solidFill>
                  <a:srgbClr val="C00000"/>
                </a:solidFill>
              </a:rPr>
              <a:t> workshop </a:t>
            </a:r>
            <a:r>
              <a:rPr lang="fr-FR" sz="1800" b="1" dirty="0" err="1" smtClean="0">
                <a:solidFill>
                  <a:srgbClr val="C00000"/>
                </a:solidFill>
              </a:rPr>
              <a:t>with</a:t>
            </a:r>
            <a:r>
              <a:rPr lang="fr-FR" sz="1800" b="1" dirty="0" smtClean="0">
                <a:solidFill>
                  <a:srgbClr val="C00000"/>
                </a:solidFill>
              </a:rPr>
              <a:t> new scenarios &amp; </a:t>
            </a:r>
            <a:r>
              <a:rPr lang="fr-FR" sz="1800" b="1" dirty="0" err="1" smtClean="0">
                <a:solidFill>
                  <a:srgbClr val="C00000"/>
                </a:solidFill>
              </a:rPr>
              <a:t>roles</a:t>
            </a:r>
            <a:endParaRPr lang="fr-FR" sz="1800" b="1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fr-FR" sz="1800" b="1" dirty="0" err="1" smtClean="0">
                <a:solidFill>
                  <a:srgbClr val="C00000"/>
                </a:solidFill>
              </a:rPr>
              <a:t>Include</a:t>
            </a:r>
            <a:r>
              <a:rPr lang="fr-FR" sz="1800" b="1" dirty="0" smtClean="0">
                <a:solidFill>
                  <a:srgbClr val="C00000"/>
                </a:solidFill>
              </a:rPr>
              <a:t> </a:t>
            </a:r>
            <a:r>
              <a:rPr lang="fr-FR" sz="1800" b="1" dirty="0" err="1" smtClean="0">
                <a:solidFill>
                  <a:srgbClr val="C00000"/>
                </a:solidFill>
              </a:rPr>
              <a:t>quality</a:t>
            </a:r>
            <a:r>
              <a:rPr lang="fr-FR" sz="1800" b="1" dirty="0" smtClean="0">
                <a:solidFill>
                  <a:srgbClr val="C00000"/>
                </a:solidFill>
              </a:rPr>
              <a:t> </a:t>
            </a:r>
            <a:r>
              <a:rPr lang="fr-FR" sz="1800" b="1" dirty="0" err="1" smtClean="0">
                <a:solidFill>
                  <a:srgbClr val="C00000"/>
                </a:solidFill>
              </a:rPr>
              <a:t>incentives</a:t>
            </a:r>
            <a:r>
              <a:rPr lang="fr-FR" sz="1800" b="1" dirty="0" smtClean="0">
                <a:solidFill>
                  <a:srgbClr val="C00000"/>
                </a:solidFill>
              </a:rPr>
              <a:t/>
            </a:r>
            <a:br>
              <a:rPr lang="fr-FR" sz="1800" b="1" dirty="0" smtClean="0">
                <a:solidFill>
                  <a:srgbClr val="C00000"/>
                </a:solidFill>
              </a:rPr>
            </a:br>
            <a:r>
              <a:rPr lang="fr-FR" sz="1800" b="1" dirty="0" err="1" smtClean="0">
                <a:solidFill>
                  <a:srgbClr val="C00000"/>
                </a:solidFill>
              </a:rPr>
              <a:t>Highlight</a:t>
            </a:r>
            <a:r>
              <a:rPr lang="fr-FR" sz="1800" b="1" dirty="0" smtClean="0">
                <a:solidFill>
                  <a:srgbClr val="C00000"/>
                </a:solidFill>
              </a:rPr>
              <a:t> the </a:t>
            </a:r>
            <a:r>
              <a:rPr lang="fr-FR" sz="1800" b="1" dirty="0" err="1" smtClean="0">
                <a:solidFill>
                  <a:srgbClr val="C00000"/>
                </a:solidFill>
              </a:rPr>
              <a:t>potential</a:t>
            </a:r>
            <a:r>
              <a:rPr lang="fr-FR" sz="1800" b="1" dirty="0" smtClean="0">
                <a:solidFill>
                  <a:srgbClr val="C00000"/>
                </a:solidFill>
              </a:rPr>
              <a:t> key-</a:t>
            </a:r>
            <a:r>
              <a:rPr lang="fr-FR" sz="1800" b="1" dirty="0" err="1" smtClean="0">
                <a:solidFill>
                  <a:srgbClr val="C00000"/>
                </a:solidFill>
              </a:rPr>
              <a:t>role</a:t>
            </a:r>
            <a:r>
              <a:rPr lang="fr-FR" sz="1800" b="1" dirty="0" smtClean="0">
                <a:solidFill>
                  <a:srgbClr val="C00000"/>
                </a:solidFill>
              </a:rPr>
              <a:t> of 2</a:t>
            </a:r>
            <a:r>
              <a:rPr lang="fr-FR" sz="1800" b="1" baseline="30000" dirty="0" smtClean="0">
                <a:solidFill>
                  <a:srgbClr val="C00000"/>
                </a:solidFill>
              </a:rPr>
              <a:t>nd</a:t>
            </a:r>
            <a:r>
              <a:rPr lang="fr-FR" sz="1800" b="1" dirty="0" smtClean="0">
                <a:solidFill>
                  <a:srgbClr val="C00000"/>
                </a:solidFill>
              </a:rPr>
              <a:t> transformation</a:t>
            </a:r>
          </a:p>
          <a:p>
            <a:pPr marL="68580" indent="0">
              <a:buNone/>
            </a:pPr>
            <a:r>
              <a:rPr lang="fr-FR" sz="1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FR" sz="1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Creation</a:t>
            </a:r>
            <a:r>
              <a:rPr lang="fr-FR" sz="1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of</a:t>
            </a:r>
            <a:r>
              <a:rPr lang="fr-FR" sz="1800" b="1" dirty="0" smtClean="0">
                <a:solidFill>
                  <a:srgbClr val="C00000"/>
                </a:solidFill>
              </a:rPr>
              <a:t> a </a:t>
            </a:r>
            <a:r>
              <a:rPr lang="fr-FR" sz="1800" b="1" dirty="0" err="1" smtClean="0">
                <a:solidFill>
                  <a:srgbClr val="C00000"/>
                </a:solidFill>
              </a:rPr>
              <a:t>platform</a:t>
            </a:r>
            <a:r>
              <a:rPr lang="fr-FR" sz="1800" b="1" dirty="0" smtClean="0">
                <a:solidFill>
                  <a:srgbClr val="C00000"/>
                </a:solidFill>
              </a:rPr>
              <a:t> of </a:t>
            </a:r>
            <a:r>
              <a:rPr lang="fr-FR" sz="1800" b="1" dirty="0" err="1" smtClean="0">
                <a:solidFill>
                  <a:srgbClr val="C00000"/>
                </a:solidFill>
              </a:rPr>
              <a:t>producers</a:t>
            </a:r>
            <a:r>
              <a:rPr lang="fr-FR" sz="1800" b="1" dirty="0" smtClean="0">
                <a:solidFill>
                  <a:srgbClr val="C00000"/>
                </a:solidFill>
              </a:rPr>
              <a:t>, 1st + 2</a:t>
            </a:r>
            <a:r>
              <a:rPr lang="fr-FR" sz="1800" b="1" baseline="30000" dirty="0" smtClean="0">
                <a:solidFill>
                  <a:srgbClr val="C00000"/>
                </a:solidFill>
              </a:rPr>
              <a:t>nd</a:t>
            </a:r>
            <a:r>
              <a:rPr lang="fr-FR" sz="1800" b="1" dirty="0" smtClean="0">
                <a:solidFill>
                  <a:srgbClr val="C00000"/>
                </a:solidFill>
              </a:rPr>
              <a:t> transformation ?</a:t>
            </a:r>
            <a:endParaRPr lang="fr-FR" sz="1800" b="1" dirty="0">
              <a:solidFill>
                <a:srgbClr val="C00000"/>
              </a:solidFill>
            </a:endParaRPr>
          </a:p>
          <a:p>
            <a:pPr marL="68580" indent="0">
              <a:buNone/>
            </a:pPr>
            <a:endParaRPr lang="fr-FR" sz="17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39552" y="451600"/>
            <a:ext cx="7024744" cy="817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mtClean="0"/>
              <a:t>OUTCOMES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3" t="23969" r="57532" b="48788"/>
          <a:stretch/>
        </p:blipFill>
        <p:spPr>
          <a:xfrm flipH="1">
            <a:off x="6775910" y="364242"/>
            <a:ext cx="1900546" cy="19846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67744" y="148478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lvl="0" algn="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72A376"/>
              </a:buClr>
              <a:buSzPct val="76000"/>
            </a:pPr>
            <a:r>
              <a:rPr lang="fr-FR" sz="1400" b="1" dirty="0" err="1">
                <a:solidFill>
                  <a:srgbClr val="676A55"/>
                </a:solidFill>
                <a:latin typeface="Century Gothic"/>
              </a:rPr>
              <a:t>Jacquis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 </a:t>
            </a:r>
            <a:r>
              <a:rPr lang="fr-FR" sz="1400" b="1" dirty="0" err="1">
                <a:solidFill>
                  <a:srgbClr val="676A55"/>
                </a:solidFill>
                <a:latin typeface="Century Gothic"/>
              </a:rPr>
              <a:t>Kemleu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 </a:t>
            </a:r>
            <a:r>
              <a:rPr lang="fr-FR" sz="1400" b="1" dirty="0" err="1">
                <a:solidFill>
                  <a:srgbClr val="676A55"/>
                </a:solidFill>
                <a:latin typeface="Century Gothic"/>
              </a:rPr>
              <a:t>Tchabgou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 </a:t>
            </a:r>
            <a:r>
              <a:rPr lang="fr-FR" sz="1400" b="1" dirty="0" smtClean="0">
                <a:solidFill>
                  <a:srgbClr val="676A55"/>
                </a:solidFill>
                <a:latin typeface="Century Gothic"/>
              </a:rPr>
              <a:t>– </a:t>
            </a:r>
            <a:br>
              <a:rPr lang="fr-FR" sz="1400" b="1" dirty="0" smtClean="0">
                <a:solidFill>
                  <a:srgbClr val="676A55"/>
                </a:solidFill>
                <a:latin typeface="Century Gothic"/>
              </a:rPr>
            </a:br>
            <a:r>
              <a:rPr lang="fr-FR" sz="1400" b="1" dirty="0" smtClean="0">
                <a:solidFill>
                  <a:srgbClr val="676A55"/>
                </a:solidFill>
                <a:latin typeface="Century Gothic"/>
              </a:rPr>
              <a:t>Secrétaire </a:t>
            </a:r>
            <a:r>
              <a:rPr lang="fr-FR" sz="1400" b="1" dirty="0">
                <a:solidFill>
                  <a:srgbClr val="676A55"/>
                </a:solidFill>
                <a:latin typeface="Century Gothic"/>
              </a:rPr>
              <a:t>Général/Association des Raffineurs des Oléagineux du Cameroun (ASROC)</a:t>
            </a:r>
          </a:p>
        </p:txBody>
      </p:sp>
    </p:spTree>
    <p:extLst>
      <p:ext uri="{BB962C8B-B14F-4D97-AF65-F5344CB8AC3E}">
        <p14:creationId xmlns:p14="http://schemas.microsoft.com/office/powerpoint/2010/main" val="16028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10605"/>
          <a:stretch/>
        </p:blipFill>
        <p:spPr>
          <a:xfrm>
            <a:off x="901849" y="592802"/>
            <a:ext cx="7340302" cy="5672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3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97768"/>
            <a:ext cx="7024744" cy="1143000"/>
          </a:xfrm>
        </p:spPr>
        <p:txBody>
          <a:bodyPr/>
          <a:lstStyle/>
          <a:p>
            <a:r>
              <a:rPr lang="fr-FR" dirty="0" smtClean="0"/>
              <a:t>ENGAGEMENT</a:t>
            </a:r>
            <a:endParaRPr lang="fr-FR" dirty="0"/>
          </a:p>
        </p:txBody>
      </p:sp>
      <p:pic>
        <p:nvPicPr>
          <p:cNvPr id="4098" name="Picture 2" descr="https://lh3.googleusercontent.com/izKMUwnlN1JIOGMUPnwjVXlDrG1mvPN_aFoErRxvKVjTnp9yYW4H6fKWNdyHvTBVcUvtyq-NQYbbwpV4KecE0QwUWxwLHZg5uunY9PG9gFpLFPDEQKVnAGoM0Fl6GlWEtWFBePziMZaJFfEgZ7UAAGf9jTCggWm_ihGHchjcNNJz5jX8DLjn-BkHahVa35e1RpNGvTIIVS4HVc9rPeQx6-hkkJR4iSYgILi_dYG5VBtzrKUqAYAihKNgunF0vrGu28J66uM6nby5dlupx9sDqNaPA7f7swwZvvTAHfL0FtZvH6M7T_8R5612ds1ZsaXdRJNvZt_MSZI4sqfwclUbhxyKkqf-I2uoTsK5rVYp0kzV5sH1RSHfNLkPTxGvjBd1jcx_xDrpgbKxgnaMH0i8ajldfDVbuWSjax0RjZYtbCWia_aVGRAG8SXja04O3XEB30G-ZrrQfrEoLuwDQ2skCuMl-pAbAfoxW3nocSFbq0YoPjhko8CVdU3ATy46oXAOND6mkQ1CwlevNBvZdRJTATzMjjDu4CNGmykBZnjNU4W-r-Et0Kszl4zuUnUU-V_w4UqwasBRc_QaT1uw8Xwz7yjV4l9zbvhm3rrhfk1t2gGl5-0Z=w1065-h599-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93770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536" y="-85725"/>
            <a:ext cx="9649072" cy="71437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3" y="0"/>
            <a:ext cx="690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2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276871" y="888577"/>
            <a:ext cx="24482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000" smtClean="0">
                <a:latin typeface="Myriad Pro"/>
                <a:cs typeface="Myriad Pro"/>
              </a:rPr>
              <a:t>The core: an agent-based model based on complex economic processes</a:t>
            </a:r>
            <a:endParaRPr lang="en-US" sz="2000" dirty="0">
              <a:latin typeface="Myriad Pro"/>
              <a:cs typeface="Myriad Pro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82257" y="762000"/>
            <a:ext cx="4608511" cy="5696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Expert knowledge elicitation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87" y="2132856"/>
            <a:ext cx="6777289" cy="435853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7"/>
          <a:stretch/>
        </p:blipFill>
        <p:spPr>
          <a:xfrm>
            <a:off x="4885173" y="366924"/>
            <a:ext cx="3935299" cy="305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3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276871" y="888577"/>
            <a:ext cx="24482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000" smtClean="0">
                <a:latin typeface="Myriad Pro"/>
                <a:cs typeface="Myriad Pro"/>
              </a:rPr>
              <a:t>The core: an agent-based model based on complex economic processes</a:t>
            </a:r>
            <a:endParaRPr lang="en-US" sz="2000" dirty="0">
              <a:latin typeface="Myriad Pro"/>
              <a:cs typeface="Myriad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87" y="2132856"/>
            <a:ext cx="6777288" cy="43585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47904"/>
            <a:ext cx="1822207" cy="97704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82257" y="762000"/>
            <a:ext cx="4608511" cy="5696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Expert knowledge elicitation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82257" y="1232021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Conceptual modelling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1043490" y="446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85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276871" y="888577"/>
            <a:ext cx="24482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000" smtClean="0">
                <a:latin typeface="Myriad Pro"/>
                <a:cs typeface="Myriad Pro"/>
              </a:rPr>
              <a:t>The core: an agent-based model based on complex economic processes</a:t>
            </a:r>
            <a:endParaRPr lang="en-US" sz="2000" dirty="0">
              <a:latin typeface="Myriad Pro"/>
              <a:cs typeface="Myriad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87" y="2132856"/>
            <a:ext cx="6777288" cy="4358538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82257" y="762000"/>
            <a:ext cx="4608511" cy="5696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Expert knowledge elicitation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82257" y="1232021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Conceptual modelling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82257" y="1702042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Fine tuning &amp; validation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47904"/>
            <a:ext cx="1822207" cy="9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276871" y="888577"/>
            <a:ext cx="24482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000" smtClean="0">
                <a:latin typeface="Myriad Pro"/>
                <a:cs typeface="Myriad Pro"/>
              </a:rPr>
              <a:t>The core: an agent-based model based on complex economic processes</a:t>
            </a:r>
            <a:endParaRPr lang="en-US" sz="2000" dirty="0">
              <a:latin typeface="Myriad Pro"/>
              <a:cs typeface="Myriad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88" y="2132856"/>
            <a:ext cx="6777286" cy="435853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82257" y="762000"/>
            <a:ext cx="4608511" cy="5696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Expert knowledge gathering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82257" y="1232021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Conceptual modelling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82257" y="1702042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Fine tuning &amp; validation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82257" y="2172063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Game sessions 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47904"/>
            <a:ext cx="1822207" cy="9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3516"/>
            <a:ext cx="9144000" cy="6881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994316" y="1818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88" y="2132856"/>
            <a:ext cx="6777286" cy="435853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82257" y="762000"/>
            <a:ext cx="4608511" cy="5696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Expert knowledge elicitation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82257" y="1232021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Conceptual modelling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82257" y="1702042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Fine tuning &amp; validation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82257" y="2172063"/>
            <a:ext cx="4608511" cy="569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Myriad Pro"/>
                <a:cs typeface="Myriad Pro"/>
              </a:rPr>
              <a:t>Game sessions </a:t>
            </a:r>
            <a:endParaRPr lang="en-US" sz="2000" dirty="0">
              <a:solidFill>
                <a:srgbClr val="FF6600"/>
              </a:solidFill>
              <a:latin typeface="Myriad Pro"/>
              <a:cs typeface="Myriad Pro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47904"/>
            <a:ext cx="1822207" cy="9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1309</Words>
  <Application>Microsoft Office PowerPoint</Application>
  <PresentationFormat>On-screen Show (4:3)</PresentationFormat>
  <Paragraphs>133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Century Gothic</vt:lpstr>
      <vt:lpstr>Myriad Pro</vt:lpstr>
      <vt:lpstr>Times New Roman</vt:lpstr>
      <vt:lpstr>Wingdings</vt:lpstr>
      <vt:lpstr>Wingdings 2</vt:lpstr>
      <vt:lpstr>Austin</vt:lpstr>
      <vt:lpstr> Black </vt:lpstr>
      <vt:lpstr>CoPalCam : Exploring the complexities of the Palm Oil Supply Chain in Cameroon. </vt:lpstr>
      <vt:lpstr>PowerPoint Presentation</vt:lpstr>
      <vt:lpstr>PowerPoint Presentation</vt:lpstr>
      <vt:lpstr>PowerPoint Presentation</vt:lpstr>
      <vt:lpstr>Expert knowledge elicitation</vt:lpstr>
      <vt:lpstr>Expert knowledge elicitation</vt:lpstr>
      <vt:lpstr>Expert knowledge elicitation</vt:lpstr>
      <vt:lpstr>Expert knowledge gathering</vt:lpstr>
      <vt:lpstr>Expert knowledge elicitation</vt:lpstr>
      <vt:lpstr>CONCEPTUAL MODEL</vt:lpstr>
      <vt:lpstr>PowerPoint Presentation</vt:lpstr>
      <vt:lpstr>CONCEPTUAL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CONCEPTUAL MODEL</vt:lpstr>
      <vt:lpstr>CONCEPTUAL MODEL</vt:lpstr>
      <vt:lpstr>PowerPoint Presentation</vt:lpstr>
      <vt:lpstr>PowerPoint Presentation</vt:lpstr>
      <vt:lpstr>PowerPoint Presentation</vt:lpstr>
      <vt:lpstr>BROADENING SCOPES</vt:lpstr>
      <vt:lpstr>FOSTERING DIALOGUE</vt:lpstr>
      <vt:lpstr>MONITORING</vt:lpstr>
      <vt:lpstr>DEBRIEFING</vt:lpstr>
      <vt:lpstr>OUTCOMES</vt:lpstr>
      <vt:lpstr>PowerPoint Presentation</vt:lpstr>
      <vt:lpstr>PowerPoint Presentation</vt:lpstr>
      <vt:lpstr>ENGAGEMENT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Biodiversity in Tropical Landscapes</dc:title>
  <dc:creator>Eglantine FAUVELLE;Claude GARCIA</dc:creator>
  <cp:lastModifiedBy>arianeh</cp:lastModifiedBy>
  <cp:revision>751</cp:revision>
  <dcterms:created xsi:type="dcterms:W3CDTF">2002-04-03T08:29:48Z</dcterms:created>
  <dcterms:modified xsi:type="dcterms:W3CDTF">2016-12-21T08:50:06Z</dcterms:modified>
</cp:coreProperties>
</file>